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1.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xml" ContentType="application/vnd.openxmlformats-officedocument.themeOverride+xml"/>
  <Override PartName="/ppt/notesSlides/notesSlide66.xml" ContentType="application/vnd.openxmlformats-officedocument.presentationml.notesSlide+xml"/>
  <Override PartName="/ppt/theme/themeOverride2.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7" r:id="rId2"/>
    <p:sldMasterId id="2147483699" r:id="rId3"/>
    <p:sldMasterId id="2147483711" r:id="rId4"/>
    <p:sldMasterId id="2147483723" r:id="rId5"/>
    <p:sldMasterId id="2147483735" r:id="rId6"/>
    <p:sldMasterId id="2147483747" r:id="rId7"/>
  </p:sldMasterIdLst>
  <p:notesMasterIdLst>
    <p:notesMasterId r:id="rId106"/>
  </p:notesMasterIdLst>
  <p:sldIdLst>
    <p:sldId id="257" r:id="rId8"/>
    <p:sldId id="494" r:id="rId9"/>
    <p:sldId id="496" r:id="rId10"/>
    <p:sldId id="498" r:id="rId11"/>
    <p:sldId id="499" r:id="rId12"/>
    <p:sldId id="495" r:id="rId13"/>
    <p:sldId id="462" r:id="rId14"/>
    <p:sldId id="502" r:id="rId15"/>
    <p:sldId id="481" r:id="rId16"/>
    <p:sldId id="482" r:id="rId17"/>
    <p:sldId id="483" r:id="rId18"/>
    <p:sldId id="484" r:id="rId19"/>
    <p:sldId id="485" r:id="rId20"/>
    <p:sldId id="486" r:id="rId21"/>
    <p:sldId id="487" r:id="rId22"/>
    <p:sldId id="488" r:id="rId23"/>
    <p:sldId id="489" r:id="rId24"/>
    <p:sldId id="490" r:id="rId25"/>
    <p:sldId id="503" r:id="rId26"/>
    <p:sldId id="427" r:id="rId27"/>
    <p:sldId id="437" r:id="rId28"/>
    <p:sldId id="504" r:id="rId29"/>
    <p:sldId id="505" r:id="rId30"/>
    <p:sldId id="520" r:id="rId31"/>
    <p:sldId id="522" r:id="rId32"/>
    <p:sldId id="523" r:id="rId33"/>
    <p:sldId id="544" r:id="rId34"/>
    <p:sldId id="545" r:id="rId35"/>
    <p:sldId id="546" r:id="rId36"/>
    <p:sldId id="547" r:id="rId37"/>
    <p:sldId id="548" r:id="rId38"/>
    <p:sldId id="524" r:id="rId39"/>
    <p:sldId id="625" r:id="rId40"/>
    <p:sldId id="627" r:id="rId41"/>
    <p:sldId id="626" r:id="rId42"/>
    <p:sldId id="527" r:id="rId43"/>
    <p:sldId id="528" r:id="rId44"/>
    <p:sldId id="574" r:id="rId45"/>
    <p:sldId id="573" r:id="rId46"/>
    <p:sldId id="575" r:id="rId47"/>
    <p:sldId id="539" r:id="rId48"/>
    <p:sldId id="565" r:id="rId49"/>
    <p:sldId id="557" r:id="rId50"/>
    <p:sldId id="566" r:id="rId51"/>
    <p:sldId id="567" r:id="rId52"/>
    <p:sldId id="568" r:id="rId53"/>
    <p:sldId id="569" r:id="rId54"/>
    <p:sldId id="570" r:id="rId55"/>
    <p:sldId id="571" r:id="rId56"/>
    <p:sldId id="572" r:id="rId57"/>
    <p:sldId id="558" r:id="rId58"/>
    <p:sldId id="559" r:id="rId59"/>
    <p:sldId id="514" r:id="rId60"/>
    <p:sldId id="413" r:id="rId61"/>
    <p:sldId id="506" r:id="rId62"/>
    <p:sldId id="615" r:id="rId63"/>
    <p:sldId id="610" r:id="rId64"/>
    <p:sldId id="628" r:id="rId65"/>
    <p:sldId id="590" r:id="rId66"/>
    <p:sldId id="591" r:id="rId67"/>
    <p:sldId id="592" r:id="rId68"/>
    <p:sldId id="606" r:id="rId69"/>
    <p:sldId id="593" r:id="rId70"/>
    <p:sldId id="594" r:id="rId71"/>
    <p:sldId id="614" r:id="rId72"/>
    <p:sldId id="595" r:id="rId73"/>
    <p:sldId id="600" r:id="rId74"/>
    <p:sldId id="618" r:id="rId75"/>
    <p:sldId id="617" r:id="rId76"/>
    <p:sldId id="596" r:id="rId77"/>
    <p:sldId id="597" r:id="rId78"/>
    <p:sldId id="477" r:id="rId79"/>
    <p:sldId id="607" r:id="rId80"/>
    <p:sldId id="598" r:id="rId81"/>
    <p:sldId id="601" r:id="rId82"/>
    <p:sldId id="608" r:id="rId83"/>
    <p:sldId id="478" r:id="rId84"/>
    <p:sldId id="619" r:id="rId85"/>
    <p:sldId id="604" r:id="rId86"/>
    <p:sldId id="552" r:id="rId87"/>
    <p:sldId id="577" r:id="rId88"/>
    <p:sldId id="605" r:id="rId89"/>
    <p:sldId id="578" r:id="rId90"/>
    <p:sldId id="579" r:id="rId91"/>
    <p:sldId id="556" r:id="rId92"/>
    <p:sldId id="620" r:id="rId93"/>
    <p:sldId id="555" r:id="rId94"/>
    <p:sldId id="609" r:id="rId95"/>
    <p:sldId id="624" r:id="rId96"/>
    <p:sldId id="586" r:id="rId97"/>
    <p:sldId id="621" r:id="rId98"/>
    <p:sldId id="622" r:id="rId99"/>
    <p:sldId id="623" r:id="rId100"/>
    <p:sldId id="510" r:id="rId101"/>
    <p:sldId id="580" r:id="rId102"/>
    <p:sldId id="511" r:id="rId103"/>
    <p:sldId id="526" r:id="rId104"/>
    <p:sldId id="629"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717" autoAdjust="0"/>
  </p:normalViewPr>
  <p:slideViewPr>
    <p:cSldViewPr snapToGrid="0" snapToObjects="1">
      <p:cViewPr>
        <p:scale>
          <a:sx n="72" d="100"/>
          <a:sy n="72" d="100"/>
        </p:scale>
        <p:origin x="-432" y="-160"/>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notesMaster" Target="notesMasters/notesMaster1.xml"/><Relationship Id="rId107"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110" Type="http://schemas.openxmlformats.org/officeDocument/2006/relationships/theme" Target="theme/theme1.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11" Type="http://schemas.openxmlformats.org/officeDocument/2006/relationships/tableStyles" Target="tableStyles.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00" Type="http://schemas.openxmlformats.org/officeDocument/2006/relationships/slide" Target="slides/slide93.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4/8/18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www.garydfoster.com/"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www.newser.com/user/83590798/1/arden-dier.html" TargetMode="External"/><Relationship Id="rId4" Type="http://schemas.openxmlformats.org/officeDocument/2006/relationships/hyperlink" Target="http://www.brookings.edu/research/papers/2014/11/06-retirement-longevity-annuities-abraham-harris" TargetMode="External"/><Relationship Id="rId5" Type="http://schemas.openxmlformats.org/officeDocument/2006/relationships/hyperlink" Target="http://blogs.wsj.com/economics/2014/11/06/americans-are-bad-at-guessing-how-long-theyll-live/" TargetMode="External"/><Relationship Id="rId6" Type="http://schemas.openxmlformats.org/officeDocument/2006/relationships/hyperlink" Target="http://phys.org/news/2014-11-health-people-wildly-underestimate.html" TargetMode="External"/><Relationship Id="rId7" Type="http://schemas.openxmlformats.org/officeDocument/2006/relationships/hyperlink" Target="http://www.google.com/url?sa=t&amp;rct=j&amp;q=&amp;esrc=s&amp;source=web&amp;cd=4&amp;cad=rja&amp;uact=8&amp;ved=0CDEQFjAD&amp;url=http://www.brookings.edu/~/media/research/files/papers/2014/11/06-retirement-longevity-annuities-harris/06_retirement_longevity_annuities_harris.pdf&amp;ei=uSVmVNmfMbTbsATs1oAw&amp;usg=AFQjCNH6_qc8JGIdd39F-4y64d7q_nQ-sQ&amp;sig2=tR75O6bfO6WNB8YFWOqmFw" TargetMode="External"/><Relationship Id="rId8" Type="http://schemas.openxmlformats.org/officeDocument/2006/relationships/hyperlink" Target="http://www.newser.com/story/196678/your-sense-of-smell-may-predict-longevity.html" TargetMode="External"/><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 see how to enjoy your youth.</a:t>
            </a:r>
            <a:endParaRPr lang="en-US" dirty="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4883640-6695-F14F-A139-DB8F3B37A904}" type="slidenum">
              <a:rPr lang="en-US" sz="1200">
                <a:solidFill>
                  <a:prstClr val="black"/>
                </a:solidFill>
              </a:rPr>
              <a:pPr/>
              <a:t>10</a:t>
            </a:fld>
            <a:endParaRPr lang="en-US" sz="1200">
              <a:solidFill>
                <a:prstClr val="black"/>
              </a:solidFill>
            </a:endParaRPr>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92CC305-3BF8-5841-A561-C18D13F6E740}" type="slidenum">
              <a:rPr lang="en-US" sz="1200">
                <a:solidFill>
                  <a:prstClr val="black"/>
                </a:solidFill>
              </a:rPr>
              <a:pPr/>
              <a:t>11</a:t>
            </a:fld>
            <a:endParaRPr lang="en-US" sz="1200">
              <a:solidFill>
                <a:prstClr val="black"/>
              </a:solidFill>
            </a:endParaRPr>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652B312-33BF-0449-BF32-EB8DA4541E16}" type="slidenum">
              <a:rPr lang="en-US" sz="1200">
                <a:solidFill>
                  <a:prstClr val="black"/>
                </a:solidFill>
              </a:rPr>
              <a:pPr/>
              <a:t>12</a:t>
            </a:fld>
            <a:endParaRPr lang="en-US" sz="1200">
              <a:solidFill>
                <a:prstClr val="black"/>
              </a:solidFill>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4969269-DAEA-D54E-A42F-1F43D7776FBF}" type="slidenum">
              <a:rPr lang="en-US" sz="1200">
                <a:solidFill>
                  <a:prstClr val="black"/>
                </a:solidFill>
              </a:rPr>
              <a:pPr/>
              <a:t>13</a:t>
            </a:fld>
            <a:endParaRPr lang="en-US" sz="1200">
              <a:solidFill>
                <a:prstClr val="black"/>
              </a:solidFill>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3C249B-A9AA-E84F-A0AF-8F0F8C293DB6}" type="slidenum">
              <a:rPr lang="en-US" sz="1200">
                <a:solidFill>
                  <a:prstClr val="black"/>
                </a:solidFill>
              </a:rPr>
              <a:pPr/>
              <a:t>14</a:t>
            </a:fld>
            <a:endParaRPr lang="en-US" sz="1200">
              <a:solidFill>
                <a:prstClr val="black"/>
              </a:solidFill>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6983E96-B60E-E448-A860-3DE71BCD6E49}" type="slidenum">
              <a:rPr lang="en-US" sz="1200">
                <a:solidFill>
                  <a:prstClr val="black"/>
                </a:solidFill>
              </a:rPr>
              <a:pPr/>
              <a:t>15</a:t>
            </a:fld>
            <a:endParaRPr lang="en-US" sz="1200">
              <a:solidFill>
                <a:prstClr val="black"/>
              </a:solidFill>
            </a:endParaRPr>
          </a:p>
        </p:txBody>
      </p:sp>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1E81CBF-6C70-B046-9ACE-E73A11D40D98}" type="slidenum">
              <a:rPr lang="en-US" sz="1200">
                <a:solidFill>
                  <a:prstClr val="black"/>
                </a:solidFill>
              </a:rPr>
              <a:pPr/>
              <a:t>16</a:t>
            </a:fld>
            <a:endParaRPr lang="en-US" sz="1200">
              <a:solidFill>
                <a:prstClr val="black"/>
              </a:solidFill>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B5567BA-C0EF-034E-B32F-75201774B4AD}" type="slidenum">
              <a:rPr lang="en-US" sz="1200">
                <a:solidFill>
                  <a:prstClr val="black"/>
                </a:solidFill>
              </a:rPr>
              <a:pPr/>
              <a:t>17</a:t>
            </a:fld>
            <a:endParaRPr lang="en-US" sz="1200">
              <a:solidFill>
                <a:prstClr val="black"/>
              </a:solidFill>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A786823-7B41-B44F-82FF-7D506AEF3CA6}" type="slidenum">
              <a:rPr lang="en-US" sz="1200">
                <a:solidFill>
                  <a:prstClr val="black"/>
                </a:solidFill>
              </a:rPr>
              <a:pPr/>
              <a:t>18</a:t>
            </a:fld>
            <a:endParaRPr lang="en-US" sz="1200">
              <a:solidFill>
                <a:prstClr val="black"/>
              </a:solidFill>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But now the subject shifts into the third fleeting area in the final section of the book.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time it’s about youth (explain book chart)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passage specifically shows </a:t>
            </a:r>
            <a:r>
              <a:rPr lang="en-US" sz="1200" i="1" kern="1200" dirty="0" smtClean="0">
                <a:solidFill>
                  <a:schemeClr val="tx1"/>
                </a:solidFill>
                <a:effectLst/>
                <a:latin typeface="+mn-lt"/>
                <a:ea typeface="+mn-ea"/>
                <a:cs typeface="+mn-cs"/>
              </a:rPr>
              <a:t>two pursuits every youth should have</a:t>
            </a:r>
            <a:r>
              <a:rPr lang="en-US" sz="1200" kern="1200" dirty="0" smtClean="0">
                <a:solidFill>
                  <a:schemeClr val="tx1"/>
                </a:solidFill>
                <a:effectLst/>
                <a:latin typeface="+mn-lt"/>
                <a:ea typeface="+mn-ea"/>
                <a:cs typeface="+mn-cs"/>
              </a:rPr>
              <a:t>.  However, it actually relates to all of us, whether youth or not. Even if you are </a:t>
            </a:r>
            <a:r>
              <a:rPr lang="en-US" sz="1200" b="1"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a youth, you certainly relate to youth and can help them with this passage.  This means that you are closer to aging, which this passage also addresses</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Solomon gives us God’s two key priorities for youth in Ecclesiastes 11:7–12:7.  Let’s listen in</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re </a:t>
            </a:r>
            <a:r>
              <a:rPr lang="en-US" sz="1200" i="1" kern="1200" dirty="0" smtClean="0">
                <a:solidFill>
                  <a:schemeClr val="tx1"/>
                </a:solidFill>
                <a:effectLst/>
                <a:latin typeface="+mn-lt"/>
                <a:ea typeface="+mn-ea"/>
                <a:cs typeface="+mn-cs"/>
              </a:rPr>
              <a:t>you</a:t>
            </a:r>
            <a:r>
              <a:rPr lang="en-US" sz="1200" kern="1200" dirty="0" smtClean="0">
                <a:solidFill>
                  <a:schemeClr val="tx1"/>
                </a:solidFill>
                <a:effectLst/>
                <a:latin typeface="+mn-lt"/>
                <a:ea typeface="+mn-ea"/>
                <a:cs typeface="+mn-cs"/>
              </a:rPr>
              <a:t> a youth?  How would you know?</a:t>
            </a:r>
            <a:r>
              <a:rPr lang="en-SG" dirty="0" smtClean="0">
                <a:effectLst/>
              </a:rPr>
              <a:t>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Live each day with joy because you’ll account for it and it might be your last</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Living is pleasant and good (11:7)</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Enjoy life into your old age (11:8a).</a:t>
            </a:r>
          </a:p>
          <a:p>
            <a:endParaRPr lang="en-US" dirty="0" smtClean="0"/>
          </a:p>
          <a:p>
            <a:r>
              <a:rPr lang="en-US" dirty="0" smtClean="0"/>
              <a:t>Live responsibly because after death is eternity (11:8b).</a:t>
            </a:r>
          </a:p>
          <a:p>
            <a:endParaRPr lang="en-US" dirty="0" smtClean="0"/>
          </a:p>
          <a:p>
            <a:r>
              <a:rPr lang="en-US" dirty="0" smtClean="0"/>
              <a:t>The future after death is obscure (11:8c).</a:t>
            </a:r>
          </a:p>
          <a:p>
            <a:endParaRPr lang="en-US" dirty="0" smtClean="0"/>
          </a:p>
          <a:p>
            <a:r>
              <a:rPr lang="en-US" sz="1200" kern="1200" dirty="0" smtClean="0">
                <a:solidFill>
                  <a:schemeClr val="tx1"/>
                </a:solidFill>
                <a:effectLst/>
                <a:latin typeface="+mn-lt"/>
                <a:ea typeface="+mn-ea"/>
                <a:cs typeface="+mn-cs"/>
              </a:rPr>
              <a:t>(However, some of us are youth, so how can </a:t>
            </a:r>
            <a:r>
              <a:rPr lang="en-US" sz="1200" b="1" i="1" kern="1200" dirty="0" smtClean="0">
                <a:solidFill>
                  <a:schemeClr val="tx1"/>
                </a:solidFill>
                <a:effectLst/>
                <a:latin typeface="+mn-lt"/>
                <a:ea typeface="+mn-ea"/>
                <a:cs typeface="+mn-cs"/>
              </a:rPr>
              <a:t>youth</a:t>
            </a:r>
            <a:r>
              <a:rPr lang="en-US" sz="1200" kern="1200" dirty="0" smtClean="0">
                <a:solidFill>
                  <a:schemeClr val="tx1"/>
                </a:solidFill>
                <a:effectLst/>
                <a:latin typeface="+mn-lt"/>
                <a:ea typeface="+mn-ea"/>
                <a:cs typeface="+mn-cs"/>
              </a:rPr>
              <a:t> enjoy life?)</a:t>
            </a:r>
            <a:r>
              <a:rPr lang="en-SG" dirty="0" smtClean="0">
                <a:effectLst/>
              </a:rPr>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[Pursue life’s opportunities realizing that you’ll account to God for each.]</a:t>
            </a:r>
            <a:r>
              <a:rPr lang="en-SG" dirty="0" smtClean="0">
                <a:effectLst/>
              </a:rPr>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Enjoy your childhood and youth (11:9a)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Do what you like and pursue what you see (11:9b)</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i="1" kern="1200" dirty="0" smtClean="0">
                <a:solidFill>
                  <a:schemeClr val="tx1"/>
                </a:solidFill>
                <a:effectLst/>
                <a:latin typeface="+mn-lt"/>
                <a:ea typeface="+mn-ea"/>
                <a:cs typeface="+mn-cs"/>
              </a:rPr>
              <a:t>Travel</a:t>
            </a:r>
            <a:r>
              <a:rPr lang="en-US" sz="1200" kern="1200" dirty="0" smtClean="0">
                <a:solidFill>
                  <a:schemeClr val="tx1"/>
                </a:solidFill>
                <a:effectLst/>
                <a:latin typeface="+mn-lt"/>
                <a:ea typeface="+mn-ea"/>
                <a:cs typeface="+mn-cs"/>
              </a:rPr>
              <a:t> to share the gospel as many places as you can—like on </a:t>
            </a:r>
            <a:r>
              <a:rPr lang="en-US" sz="1200" i="1" kern="1200" dirty="0" smtClean="0">
                <a:solidFill>
                  <a:schemeClr val="tx1"/>
                </a:solidFill>
                <a:effectLst/>
                <a:latin typeface="+mn-lt"/>
                <a:ea typeface="+mn-ea"/>
                <a:cs typeface="+mn-cs"/>
              </a:rPr>
              <a:t>Logos Hope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BDFA3255-3FF9-4D4E-8703-B99A6373370A}" type="slidenum">
              <a:rPr lang="en-US" sz="1200">
                <a:solidFill>
                  <a:prstClr val="black"/>
                </a:solidFill>
              </a:rPr>
              <a:pPr eaLnBrk="1" hangingPunct="1"/>
              <a:t>28</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005EC4D-B4E7-A449-8E57-A7D43BB96B01}" type="slidenum">
              <a:rPr lang="en-US" sz="1200">
                <a:solidFill>
                  <a:prstClr val="black"/>
                </a:solidFill>
              </a:rPr>
              <a:pPr eaLnBrk="1" hangingPunct="1"/>
              <a:t>29</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The Crossroads team shared the gospel in 11 Asian </a:t>
            </a:r>
            <a:r>
              <a:rPr lang="en-US" dirty="0" smtClean="0">
                <a:latin typeface="Arial" charset="0"/>
                <a:ea typeface="ＭＳ Ｐゴシック" charset="0"/>
                <a:cs typeface="ＭＳ Ｐゴシック" charset="0"/>
              </a:rPr>
              <a:t>nations.</a:t>
            </a:r>
            <a:r>
              <a:rPr lang="en-US" baseline="0" dirty="0" smtClean="0">
                <a:latin typeface="Arial" charset="0"/>
                <a:ea typeface="ＭＳ Ｐゴシック" charset="0"/>
                <a:cs typeface="ＭＳ Ｐゴシック" charset="0"/>
              </a:rPr>
              <a:t> </a:t>
            </a:r>
            <a:r>
              <a:rPr lang="en-US" sz="1200" kern="1200" dirty="0" smtClean="0">
                <a:solidFill>
                  <a:schemeClr val="tx1"/>
                </a:solidFill>
                <a:effectLst/>
                <a:latin typeface="+mn-lt"/>
                <a:ea typeface="+mn-ea"/>
                <a:cs typeface="+mn-cs"/>
              </a:rPr>
              <a:t>We sang 269 concerts and </a:t>
            </a:r>
            <a:r>
              <a:rPr lang="en-US" dirty="0" smtClean="0">
                <a:latin typeface="Arial" charset="0"/>
                <a:ea typeface="ＭＳ Ｐゴシック" charset="0"/>
                <a:cs typeface="ＭＳ Ｐゴシック" charset="0"/>
              </a:rPr>
              <a:t>saw </a:t>
            </a:r>
            <a:r>
              <a:rPr lang="en-US" dirty="0">
                <a:latin typeface="Arial" charset="0"/>
                <a:ea typeface="ＭＳ Ｐゴシック" charset="0"/>
                <a:cs typeface="ＭＳ Ｐゴシック" charset="0"/>
              </a:rPr>
              <a:t>over 10,000 people indicate decisions to trust Christ!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Are you a youth or not?  That depends on how many stages of life exist.  But in its most basic sense, I think life has essentially </a:t>
            </a:r>
            <a:r>
              <a:rPr lang="en-US" sz="1200" i="1" kern="1200" dirty="0" smtClean="0">
                <a:solidFill>
                  <a:schemeClr val="tx1"/>
                </a:solidFill>
                <a:effectLst/>
                <a:latin typeface="+mn-lt"/>
                <a:ea typeface="+mn-ea"/>
                <a:cs typeface="+mn-cs"/>
              </a:rPr>
              <a:t>three stages</a:t>
            </a:r>
            <a:r>
              <a:rPr lang="en-US" sz="1200" i="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FF0AE3FC-9A50-0041-85C2-B8D56F61E387}" type="slidenum">
              <a:rPr lang="en-US" sz="1200">
                <a:solidFill>
                  <a:prstClr val="black"/>
                </a:solidFill>
              </a:rPr>
              <a:pPr eaLnBrk="1" hangingPunct="1"/>
              <a:t>30</a:t>
            </a:fld>
            <a:endParaRPr lang="en-US" sz="1200">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ＭＳ Ｐゴシック" charset="0"/>
                <a:cs typeface="ＭＳ Ｐゴシック" charset="0"/>
              </a:rPr>
              <a:t>On our first </a:t>
            </a:r>
            <a:r>
              <a:rPr lang="en-US" dirty="0">
                <a:latin typeface="Arial" charset="0"/>
                <a:ea typeface="ＭＳ Ｐゴシック" charset="0"/>
                <a:cs typeface="ＭＳ Ｐゴシック" charset="0"/>
              </a:rPr>
              <a:t>tour to China we </a:t>
            </a:r>
            <a:r>
              <a:rPr lang="en-US" dirty="0" smtClean="0">
                <a:latin typeface="Arial" charset="0"/>
                <a:ea typeface="ＭＳ Ｐゴシック" charset="0"/>
                <a:cs typeface="ＭＳ Ｐゴシック" charset="0"/>
              </a:rPr>
              <a:t>were the first </a:t>
            </a:r>
            <a:r>
              <a:rPr lang="en-US" dirty="0">
                <a:latin typeface="Arial" charset="0"/>
                <a:ea typeface="ＭＳ Ｐゴシック" charset="0"/>
                <a:cs typeface="ＭＳ Ｐゴシック" charset="0"/>
              </a:rPr>
              <a:t>Christian musical team to visit the New China.  We sang in music conservatories, parks, and even from the bus!  God began to open my eyes to the needs of East Asia…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eaLnBrk="1" hangingPunct="1"/>
            <a:fld id="{101C208F-84B8-A24A-BE68-F2CEB7281CFE}" type="slidenum">
              <a:rPr lang="en-US" sz="1200">
                <a:solidFill>
                  <a:prstClr val="black"/>
                </a:solidFill>
              </a:rPr>
              <a:pPr eaLnBrk="1" hangingPunct="1"/>
              <a:t>31</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God also began to open my eyes to the woman singing next to me!  She initially despised me but after a year or so she saw the light.  </a:t>
            </a:r>
            <a:r>
              <a:rPr lang="en-US" dirty="0" smtClean="0">
                <a:latin typeface="Arial" charset="0"/>
                <a:ea typeface="ＭＳ Ｐゴシック" charset="0"/>
                <a:cs typeface="ＭＳ Ｐゴシック" charset="0"/>
              </a:rPr>
              <a:t>That</a:t>
            </a:r>
            <a:r>
              <a:rPr lang="fr-FR" altLang="ja-JP" dirty="0" smtClean="0">
                <a:latin typeface="Arial" charset="0"/>
                <a:ea typeface="ＭＳ Ｐゴシック" charset="0"/>
                <a:cs typeface="ＭＳ Ｐゴシック" charset="0"/>
              </a:rPr>
              <a:t>'</a:t>
            </a:r>
            <a:r>
              <a:rPr lang="en-US" altLang="ja-JP" dirty="0" smtClean="0">
                <a:latin typeface="Arial" charset="0"/>
                <a:ea typeface="ＭＳ Ｐゴシック" charset="0"/>
                <a:cs typeface="ＭＳ Ｐゴシック" charset="0"/>
              </a:rPr>
              <a:t>s </a:t>
            </a:r>
            <a:r>
              <a:rPr lang="en-US" altLang="ja-JP" dirty="0">
                <a:latin typeface="Arial" charset="0"/>
                <a:ea typeface="ＭＳ Ｐゴシック" charset="0"/>
                <a:cs typeface="ＭＳ Ｐゴシック" charset="0"/>
              </a:rPr>
              <a:t>our engagement picture.  In 1983 we returned to the USA</a:t>
            </a:r>
            <a:r>
              <a:rPr lang="en-US" altLang="ja-JP" dirty="0" smtClean="0">
                <a:latin typeface="Arial" charset="0"/>
                <a:ea typeface="ＭＳ Ｐゴシック" charset="0"/>
                <a:cs typeface="ＭＳ Ｐゴシック" charset="0"/>
              </a:rPr>
              <a:t>.</a:t>
            </a:r>
          </a:p>
          <a:p>
            <a:pPr eaLnBrk="1" hangingPunct="1"/>
            <a:endParaRPr lang="en-US" dirty="0" smtClean="0">
              <a:latin typeface="Arial" charset="0"/>
              <a:ea typeface="ＭＳ Ｐゴシック" charset="0"/>
              <a:cs typeface="ＭＳ Ｐゴシック" charset="0"/>
            </a:endParaRPr>
          </a:p>
          <a:p>
            <a:pPr eaLnBrk="1" hangingPunct="1"/>
            <a:r>
              <a:rPr lang="en-US" sz="1200" b="0" i="0" kern="1200" dirty="0" smtClean="0">
                <a:solidFill>
                  <a:schemeClr val="tx1"/>
                </a:solidFill>
                <a:effectLst/>
                <a:latin typeface="+mn-lt"/>
                <a:ea typeface="+mn-ea"/>
                <a:cs typeface="+mn-cs"/>
              </a:rPr>
              <a:t>My advice? </a:t>
            </a:r>
            <a:r>
              <a:rPr lang="en-US" sz="1200" b="1" i="1" kern="1200" dirty="0" smtClean="0">
                <a:solidFill>
                  <a:schemeClr val="tx1"/>
                </a:solidFill>
                <a:effectLst/>
                <a:latin typeface="+mn-lt"/>
                <a:ea typeface="+mn-ea"/>
                <a:cs typeface="+mn-cs"/>
              </a:rPr>
              <a:t>Don’t get married</a:t>
            </a:r>
            <a:r>
              <a:rPr lang="en-US" sz="1200" kern="1200" dirty="0" smtClean="0">
                <a:solidFill>
                  <a:schemeClr val="tx1"/>
                </a:solidFill>
                <a:effectLst/>
                <a:latin typeface="+mn-lt"/>
                <a:ea typeface="+mn-ea"/>
                <a:cs typeface="+mn-cs"/>
              </a:rPr>
              <a:t> until your mid-20s.  Marriage is great—but it can wait!</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Yet realize that God will judge your choices in life (11:9c)</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knows that the most important decisions in life we make when we are young—so he wants this passage to set the trajectory for our lives on the right course.  God will hold you accountable for the decisions you make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week our Burmese member </a:t>
            </a:r>
            <a:r>
              <a:rPr lang="en-US" sz="1200" kern="1200" dirty="0" err="1" smtClean="0">
                <a:solidFill>
                  <a:schemeClr val="tx1"/>
                </a:solidFill>
                <a:effectLst/>
                <a:latin typeface="+mn-lt"/>
                <a:ea typeface="+mn-ea"/>
                <a:cs typeface="+mn-cs"/>
              </a:rPr>
              <a:t>Singpu</a:t>
            </a:r>
            <a:r>
              <a:rPr lang="en-US" sz="1200" kern="1200" dirty="0" smtClean="0">
                <a:solidFill>
                  <a:schemeClr val="tx1"/>
                </a:solidFill>
                <a:effectLst/>
                <a:latin typeface="+mn-lt"/>
                <a:ea typeface="+mn-ea"/>
                <a:cs typeface="+mn-cs"/>
              </a:rPr>
              <a:t> sent a report of a recent conference he conducted in Myanmar</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He saw 24 young people come to Christ!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 fact, 80% of people who become Christians do so before age 18</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Refuse to worry and keep your body healthy (11:10a)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Yet know that youthful energy won’t last (11:10b)</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 noted at the beginning that this passage gives </a:t>
            </a:r>
            <a:r>
              <a:rPr lang="en-US" sz="1200" i="1" kern="1200" dirty="0" smtClean="0">
                <a:solidFill>
                  <a:schemeClr val="tx1"/>
                </a:solidFill>
                <a:effectLst/>
                <a:latin typeface="+mn-lt"/>
                <a:ea typeface="+mn-ea"/>
                <a:cs typeface="+mn-cs"/>
              </a:rPr>
              <a:t>two pursuits every youth should have.</a:t>
            </a:r>
            <a:r>
              <a:rPr lang="en-SG" dirty="0" smtClean="0">
                <a:effectLst/>
              </a:rPr>
              <a:t> </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saw first that God wants youth—and all of us—to enjoy life.  But what else should youth pursue besides fun?  In other words, </a:t>
            </a:r>
            <a:r>
              <a:rPr lang="en-US" sz="1200" i="1" kern="1200" dirty="0" smtClean="0">
                <a:solidFill>
                  <a:schemeClr val="tx1"/>
                </a:solidFill>
                <a:effectLst/>
                <a:latin typeface="+mn-lt"/>
                <a:ea typeface="+mn-ea"/>
                <a:cs typeface="+mn-cs"/>
              </a:rPr>
              <a:t>how</a:t>
            </a:r>
            <a:r>
              <a:rPr lang="en-US" sz="1200" kern="1200" dirty="0" smtClean="0">
                <a:solidFill>
                  <a:schemeClr val="tx1"/>
                </a:solidFill>
                <a:effectLst/>
                <a:latin typeface="+mn-lt"/>
                <a:ea typeface="+mn-ea"/>
                <a:cs typeface="+mn-cs"/>
              </a:rPr>
              <a:t> are youth to enjoy life?  The way to really enjoy your youth is to…</a:t>
            </a:r>
            <a:r>
              <a:rPr lang="en-SG" dirty="0" smtClean="0">
                <a:effectLst/>
              </a:rPr>
              <a:t> </a:t>
            </a:r>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person says that the three stages for women include: (1) annoying her dad, (2) annoying her husband, and (3) annoying her son-in-law</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What</a:t>
            </a:r>
            <a:r>
              <a:rPr lang="en-SG" sz="1200" kern="1200" baseline="0" dirty="0" smtClean="0">
                <a:solidFill>
                  <a:schemeClr val="tx1"/>
                </a:solidFill>
                <a:effectLst/>
                <a:latin typeface="+mn-lt"/>
                <a:ea typeface="+mn-ea"/>
                <a:cs typeface="+mn-cs"/>
              </a:rPr>
              <a:t> a sad evaluation that is!</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Respect the Lord as a young person because you soon will be elderly</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Honor your Creator now</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Have you ever been guilty of looking at others your own age and thinking, surely I can't look that old?  One woman writes…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name is Alice, and I was sitting in the waiting room for my first appointment with a new dentist.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noticed his DDS diploma on the wall, which bore his full name.  Suddenly, I remembered a tall, handsome, dark-haired boy with the same name had been in my high school class some 30-odd years ago.</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Could he be the same guy that I had a secret crush on, way back then?</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Upon seeing him, however, I quickly discarded any such thought.</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balding, gray-haired man with the deeply lined face was way too old to have been my classmate.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he examined my teeth, I asked him if he had attended Morgan Park High School…</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“Yes, yes, I did.  I’m a mustang,” he gleamed with pride.</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did you graduate?” I asked.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answered, “In 1975.  Why do you ask?”</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were in my class!” I exclaimed.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looked at me closely.</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Then, that ugly, old, bald, wrinkled-faced, fat, gray-haired, decrepit,</a:t>
            </a:r>
            <a:r>
              <a:rPr lang="en-US" sz="1200" kern="1200" baseline="0" dirty="0" smtClean="0">
                <a:solidFill>
                  <a:schemeClr val="tx1"/>
                </a:solidFill>
                <a:effectLst/>
                <a:latin typeface="+mn-lt"/>
                <a:ea typeface="+mn-ea"/>
                <a:cs typeface="+mn-cs"/>
              </a:rPr>
              <a:t> m</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sked,</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did you teach???”</a:t>
            </a:r>
            <a:r>
              <a:rPr lang="en-SG" dirty="0" smtClean="0">
                <a:effectLst/>
              </a:rPr>
              <a:t> </a:t>
            </a:r>
            <a:endParaRPr lang="en-US" dirty="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does it mean to “remember your creator” (12:1)?</a:t>
            </a:r>
            <a:r>
              <a:rPr lang="en-SG" dirty="0" smtClean="0">
                <a:effectLst/>
              </a:rPr>
              <a:t> </a:t>
            </a:r>
          </a:p>
          <a:p>
            <a:endParaRPr lang="en-US" dirty="0" smtClean="0"/>
          </a:p>
          <a:p>
            <a:r>
              <a:rPr lang="en-US" dirty="0" smtClean="0"/>
              <a:t>BKC quote above</a:t>
            </a:r>
          </a:p>
          <a:p>
            <a:endParaRPr lang="en-US" dirty="0" smtClean="0"/>
          </a:p>
          <a:p>
            <a:r>
              <a:rPr lang="en-US" sz="1200" kern="1200" dirty="0" smtClean="0">
                <a:solidFill>
                  <a:schemeClr val="tx1"/>
                </a:solidFill>
                <a:effectLst/>
                <a:latin typeface="+mn-lt"/>
                <a:ea typeface="+mn-ea"/>
                <a:cs typeface="+mn-cs"/>
              </a:rPr>
              <a:t>The opposite, of course, is to forget God—specifically to forget him as Creator…</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1A4391-CFA9-AB40-91B5-A67C0AB7477D}" type="slidenum">
              <a:rPr lang="en-US">
                <a:solidFill>
                  <a:prstClr val="black"/>
                </a:solidFill>
              </a:rPr>
              <a:pPr>
                <a:defRPr/>
              </a:pPr>
              <a:t>44</a:t>
            </a:fld>
            <a:endParaRPr lang="en-US">
              <a:solidFill>
                <a:prstClr val="black"/>
              </a:solidFill>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dirty="0" smtClean="0">
                <a:cs typeface="+mn-cs"/>
              </a:rPr>
              <a:t>Why does</a:t>
            </a:r>
            <a:r>
              <a:rPr lang="en-US" baseline="0" dirty="0" smtClean="0">
                <a:cs typeface="+mn-cs"/>
              </a:rPr>
              <a:t> Solomon say for youth to “remember your Creator”?  Because most don’t!</a:t>
            </a: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From Carl </a:t>
            </a:r>
            <a:r>
              <a:rPr lang="en-US" dirty="0" err="1" smtClean="0">
                <a:cs typeface="+mn-cs"/>
              </a:rPr>
              <a:t>Kerby</a:t>
            </a:r>
            <a:endParaRPr lang="en-US" dirty="0" smtClean="0">
              <a:cs typeface="+mn-cs"/>
            </a:endParaRPr>
          </a:p>
          <a:p>
            <a:pPr eaLnBrk="1" hangingPunct="1">
              <a:defRPr/>
            </a:pPr>
            <a:r>
              <a:rPr lang="en-US" dirty="0" smtClean="0">
                <a:cs typeface="+mn-cs"/>
              </a:rPr>
              <a:t>Following is the entire quote that was in my newsletter. My source was the 7/26/02 issue of Pastor</a:t>
            </a:r>
            <a:r>
              <a:rPr lang="fr-FR" altLang="ja-JP" dirty="0" smtClean="0">
                <a:latin typeface="Arial"/>
                <a:cs typeface="+mn-cs"/>
              </a:rPr>
              <a:t>'</a:t>
            </a:r>
            <a:r>
              <a:rPr lang="en-US" dirty="0" smtClean="0">
                <a:cs typeface="+mn-cs"/>
              </a:rPr>
              <a:t>s Weekly Briefing published by the Pastoral Ministries department of Focus on the Family.</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American Family In Crises </a:t>
            </a:r>
            <a:r>
              <a:rPr lang="en-US" dirty="0" smtClean="0">
                <a:cs typeface="+mn-cs"/>
              </a:rPr>
              <a:t>Research by the Southern Baptist Council on Family Life has uncovered some disturbing facts that are leading the group to emphasize the need to rebuild the American family.</a:t>
            </a:r>
          </a:p>
          <a:p>
            <a:pPr eaLnBrk="1" hangingPunct="1">
              <a:defRPr/>
            </a:pPr>
            <a:r>
              <a:rPr lang="en-US" dirty="0" smtClean="0">
                <a:cs typeface="+mn-cs"/>
              </a:rPr>
              <a:t>§         88% of the children raised in evangelical homes leave church at the age of 18, never to return.</a:t>
            </a:r>
          </a:p>
          <a:p>
            <a:pPr eaLnBrk="1" hangingPunct="1">
              <a:defRPr/>
            </a:pPr>
            <a:r>
              <a:rPr lang="en-US" dirty="0" smtClean="0">
                <a:cs typeface="+mn-cs"/>
              </a:rPr>
              <a:t>§         The divorce ratio among members of evangelical churches is virtually the same as non-church members.</a:t>
            </a:r>
          </a:p>
          <a:p>
            <a:pPr eaLnBrk="1" hangingPunct="1">
              <a:defRPr/>
            </a:pPr>
            <a:r>
              <a:rPr lang="en-US" dirty="0" smtClean="0">
                <a:cs typeface="+mn-cs"/>
              </a:rPr>
              <a:t>§         One million children in the U.S. see their parents divorce.</a:t>
            </a:r>
          </a:p>
          <a:p>
            <a:pPr eaLnBrk="1" hangingPunct="1">
              <a:defRPr/>
            </a:pPr>
            <a:r>
              <a:rPr lang="en-US" dirty="0" smtClean="0">
                <a:cs typeface="+mn-cs"/>
              </a:rPr>
              <a:t>§         Personal bankruptcies are at an all-time high in America.</a:t>
            </a:r>
          </a:p>
          <a:p>
            <a:pPr eaLnBrk="1" hangingPunct="1">
              <a:defRPr/>
            </a:pPr>
            <a:r>
              <a:rPr lang="en-US" dirty="0" smtClean="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smtClean="0">
                <a:cs typeface="+mn-cs"/>
              </a:rPr>
              <a:t> </a:t>
            </a:r>
            <a:endParaRPr lang="en-US" b="1" dirty="0" smtClean="0">
              <a:cs typeface="+mn-cs"/>
            </a:endParaRPr>
          </a:p>
          <a:p>
            <a:pPr eaLnBrk="1" hangingPunct="1">
              <a:defRPr/>
            </a:pPr>
            <a:r>
              <a:rPr lang="en-US" b="1" dirty="0" smtClean="0">
                <a:cs typeface="+mn-cs"/>
              </a:rPr>
              <a:t>Gary D. Foster</a:t>
            </a:r>
          </a:p>
          <a:p>
            <a:pPr eaLnBrk="1" hangingPunct="1">
              <a:defRPr/>
            </a:pPr>
            <a:r>
              <a:rPr lang="en-US" b="1" dirty="0" smtClean="0">
                <a:cs typeface="+mn-cs"/>
              </a:rPr>
              <a:t>Gary D. Foster Consulting</a:t>
            </a:r>
            <a:endParaRPr lang="en-US" dirty="0" smtClean="0">
              <a:cs typeface="+mn-cs"/>
            </a:endParaRPr>
          </a:p>
          <a:p>
            <a:pPr eaLnBrk="1" hangingPunct="1">
              <a:defRPr/>
            </a:pPr>
            <a:r>
              <a:rPr lang="en-US" dirty="0" smtClean="0">
                <a:cs typeface="+mn-cs"/>
              </a:rPr>
              <a:t>334 Sutherland Place</a:t>
            </a:r>
            <a:endParaRPr lang="en-US" u="sng" dirty="0" smtClean="0">
              <a:cs typeface="+mn-cs"/>
            </a:endParaRPr>
          </a:p>
          <a:p>
            <a:pPr eaLnBrk="1" hangingPunct="1">
              <a:defRPr/>
            </a:pPr>
            <a:r>
              <a:rPr lang="en-US" u="sng" dirty="0" smtClean="0">
                <a:cs typeface="+mn-cs"/>
              </a:rPr>
              <a:t>Manitou Springs, CO 80829</a:t>
            </a:r>
            <a:endParaRPr lang="en-US" dirty="0" smtClean="0">
              <a:cs typeface="+mn-cs"/>
            </a:endParaRPr>
          </a:p>
          <a:p>
            <a:pPr eaLnBrk="1" hangingPunct="1">
              <a:defRPr/>
            </a:pPr>
            <a:r>
              <a:rPr lang="en-US" dirty="0" smtClean="0">
                <a:cs typeface="+mn-cs"/>
              </a:rPr>
              <a:t>Phone: 719-685-1138    E-mail: </a:t>
            </a:r>
            <a:r>
              <a:rPr lang="en-US" dirty="0" err="1" smtClean="0">
                <a:cs typeface="+mn-cs"/>
              </a:rPr>
              <a:t>GFosterCns@rmi.net</a:t>
            </a:r>
            <a:r>
              <a:rPr lang="en-US" dirty="0" smtClean="0">
                <a:cs typeface="+mn-cs"/>
              </a:rPr>
              <a:t>   Website: </a:t>
            </a:r>
            <a:r>
              <a:rPr lang="en-US" dirty="0" smtClean="0">
                <a:cs typeface="+mn-cs"/>
                <a:hlinkClick r:id="rId3"/>
              </a:rPr>
              <a:t>http://www.garydfoster.com/</a:t>
            </a:r>
            <a:endParaRPr lang="en-US" i="1" dirty="0" smtClean="0">
              <a:cs typeface="+mn-cs"/>
            </a:endParaRPr>
          </a:p>
          <a:p>
            <a:pPr eaLnBrk="1" hangingPunct="1">
              <a:defRPr/>
            </a:pPr>
            <a:r>
              <a:rPr lang="en-US" i="1" dirty="0" smtClean="0">
                <a:cs typeface="+mn-cs"/>
              </a:rPr>
              <a:t>"Helping Christian ministries &amp; product companies discover new revenue streams and to better leverage existing ones."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03D38D-86D2-DB45-9AD0-84E76C71730D}" type="slidenum">
              <a:rPr lang="en-US">
                <a:solidFill>
                  <a:prstClr val="black"/>
                </a:solidFill>
              </a:rPr>
              <a:pPr>
                <a:defRPr/>
              </a:pPr>
              <a:t>45</a:t>
            </a:fld>
            <a:endParaRPr lang="en-US">
              <a:solidFill>
                <a:prstClr val="black"/>
              </a:solidFill>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r>
              <a:rPr lang="en-US" sz="1200" kern="1200" dirty="0" smtClean="0">
                <a:solidFill>
                  <a:schemeClr val="tx1"/>
                </a:solidFill>
                <a:effectLst/>
                <a:latin typeface="+mn-lt"/>
                <a:ea typeface="+mn-ea"/>
                <a:cs typeface="+mn-cs"/>
              </a:rPr>
              <a:t>Ken Ham of Answers in Genesis reports that our kids are actually losing their faith much earlier—as young teenagers, in fact.</a:t>
            </a:r>
            <a:endParaRPr lang="en-US" dirty="0"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E41A2-E3C4-5848-904C-929DE827033E}" type="slidenum">
              <a:rPr lang="en-US">
                <a:solidFill>
                  <a:prstClr val="black"/>
                </a:solidFill>
              </a:rPr>
              <a:pPr>
                <a:defRPr/>
              </a:pPr>
              <a:t>46</a:t>
            </a:fld>
            <a:endParaRPr lang="en-US">
              <a:solidFill>
                <a:prstClr val="black"/>
              </a:solidFill>
            </a:endParaRPr>
          </a:p>
        </p:txBody>
      </p:sp>
      <p:sp>
        <p:nvSpPr>
          <p:cNvPr id="587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Survey done by American Research Group (similar to </a:t>
            </a:r>
            <a:r>
              <a:rPr lang="en-US" dirty="0" err="1" smtClean="0">
                <a:cs typeface="+mn-cs"/>
              </a:rPr>
              <a:t>Barna</a:t>
            </a:r>
            <a:r>
              <a:rPr lang="en-US" dirty="0" smtClean="0">
                <a:cs typeface="+mn-cs"/>
              </a:rPr>
              <a:t> and Gallup)—professional statistically valid study paid for by AiG supporters</a:t>
            </a:r>
          </a:p>
          <a:p>
            <a:pPr eaLnBrk="1" hangingPunct="1">
              <a:defRPr/>
            </a:pPr>
            <a:r>
              <a:rPr lang="en-US" dirty="0" smtClean="0">
                <a:cs typeface="+mn-cs"/>
              </a:rPr>
              <a:t>Survey 20-29 year olds who grew up in church but don</a:t>
            </a:r>
            <a:r>
              <a:rPr lang="fr-FR" altLang="ja-JP" dirty="0" smtClean="0">
                <a:latin typeface="Arial"/>
                <a:cs typeface="+mn-cs"/>
              </a:rPr>
              <a:t>'</a:t>
            </a:r>
            <a:r>
              <a:rPr lang="en-US" dirty="0" smtClean="0">
                <a:cs typeface="+mn-cs"/>
              </a:rPr>
              <a:t>t go to church any more, to find out why.</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D1FBCD-53D8-3046-897C-2C61A1830BE3}" type="slidenum">
              <a:rPr lang="en-US">
                <a:solidFill>
                  <a:prstClr val="black"/>
                </a:solidFill>
              </a:rPr>
              <a:pPr>
                <a:defRPr/>
              </a:pPr>
              <a:t>47</a:t>
            </a:fld>
            <a:endParaRPr lang="en-US">
              <a:solidFill>
                <a:prstClr val="black"/>
              </a:solidFill>
            </a:endParaRPr>
          </a:p>
        </p:txBody>
      </p:sp>
      <p:sp>
        <p:nvSpPr>
          <p:cNvPr id="587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0FBDE8-6D60-D540-AFB1-CC8B47BBE450}" type="slidenum">
              <a:rPr lang="en-US">
                <a:solidFill>
                  <a:prstClr val="black"/>
                </a:solidFill>
              </a:rPr>
              <a:pPr>
                <a:defRPr/>
              </a:pPr>
              <a:t>48</a:t>
            </a:fld>
            <a:endParaRPr lang="en-US">
              <a:solidFill>
                <a:prstClr val="black"/>
              </a:solidFill>
            </a:endParaRPr>
          </a:p>
        </p:txBody>
      </p:sp>
      <p:sp>
        <p:nvSpPr>
          <p:cNvPr id="589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F340B4-02FB-E64E-8A35-5DAD3B49CC8F}" type="slidenum">
              <a:rPr lang="en-US">
                <a:solidFill>
                  <a:prstClr val="black"/>
                </a:solidFill>
              </a:rPr>
              <a:pPr>
                <a:defRPr/>
              </a:pPr>
              <a:t>49</a:t>
            </a:fld>
            <a:endParaRPr lang="en-US">
              <a:solidFill>
                <a:prstClr val="black"/>
              </a:solidFill>
            </a:endParaRPr>
          </a:p>
        </p:txBody>
      </p:sp>
      <p:sp>
        <p:nvSpPr>
          <p:cNvPr id="589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smtClean="0">
                <a:cs typeface="+mn-cs"/>
              </a:rPr>
              <a:t>We are not saying that we should get rid of Sunday school.  But we are suggesting that we need to change the curriculum and the training.</a:t>
            </a:r>
          </a:p>
          <a:p>
            <a:pPr eaLnBrk="1" hangingPunct="1">
              <a:defRPr/>
            </a:pPr>
            <a:r>
              <a:rPr lang="en-US" dirty="0" smtClean="0">
                <a:cs typeface="+mn-cs"/>
              </a:rPr>
              <a:t>Most Sunday school teachers, like most Christian adults don</a:t>
            </a:r>
            <a:r>
              <a:rPr lang="fr-FR" altLang="ja-JP" dirty="0" smtClean="0">
                <a:latin typeface="Arial"/>
                <a:cs typeface="+mn-cs"/>
              </a:rPr>
              <a:t>'</a:t>
            </a:r>
            <a:r>
              <a:rPr lang="en-US" dirty="0" smtClean="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For men the stages are: (1) You believe in Santa, (2) You don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believe, and (3) You are Santa</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Seriously</a:t>
            </a:r>
            <a:r>
              <a:rPr lang="en-SG" sz="1200" kern="1200" baseline="0" dirty="0" smtClean="0">
                <a:solidFill>
                  <a:schemeClr val="tx1"/>
                </a:solidFill>
                <a:effectLst/>
                <a:latin typeface="+mn-lt"/>
                <a:ea typeface="+mn-ea"/>
                <a:cs typeface="+mn-cs"/>
              </a:rPr>
              <a:t> speaking, though…</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649210-013E-9B43-9359-CE3A6317BCE8}" type="slidenum">
              <a:rPr lang="en-US">
                <a:solidFill>
                  <a:prstClr val="black"/>
                </a:solidFill>
              </a:rPr>
              <a:pPr>
                <a:defRPr/>
              </a:pPr>
              <a:t>50</a:t>
            </a:fld>
            <a:endParaRPr lang="en-US">
              <a:solidFill>
                <a:prstClr val="black"/>
              </a:solidFill>
            </a:endParaRPr>
          </a:p>
        </p:txBody>
      </p:sp>
      <p:sp>
        <p:nvSpPr>
          <p:cNvPr id="253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38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 agree, but I’d tweak it a bit, as the difference between the good guys and the bad guys is whether they want God to honor </a:t>
            </a:r>
            <a:r>
              <a:rPr lang="en-US" sz="1200" i="1" kern="1200" dirty="0" smtClean="0">
                <a:solidFill>
                  <a:schemeClr val="tx1"/>
                </a:solidFill>
                <a:effectLst/>
                <a:latin typeface="+mn-lt"/>
                <a:ea typeface="+mn-ea"/>
                <a:cs typeface="+mn-cs"/>
              </a:rPr>
              <a:t>them</a:t>
            </a:r>
            <a:r>
              <a:rPr lang="en-US" sz="1200" kern="1200" dirty="0" smtClean="0">
                <a:solidFill>
                  <a:schemeClr val="tx1"/>
                </a:solidFill>
                <a:effectLst/>
                <a:latin typeface="+mn-lt"/>
                <a:ea typeface="+mn-ea"/>
                <a:cs typeface="+mn-cs"/>
              </a:rPr>
              <a:t> or they want to honor </a:t>
            </a:r>
            <a:r>
              <a:rPr lang="en-US" sz="1200" i="1" kern="1200" dirty="0" smtClean="0">
                <a:solidFill>
                  <a:schemeClr val="tx1"/>
                </a:solidFill>
                <a:effectLst/>
                <a:latin typeface="+mn-lt"/>
                <a:ea typeface="+mn-ea"/>
                <a:cs typeface="+mn-cs"/>
              </a:rPr>
              <a:t>God</a:t>
            </a:r>
            <a:r>
              <a:rPr lang="en-SG" sz="1200" i="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(But why honor him </a:t>
            </a:r>
            <a:r>
              <a:rPr lang="en-US" sz="1200" i="1" kern="1200" dirty="0" smtClean="0">
                <a:solidFill>
                  <a:schemeClr val="tx1"/>
                </a:solidFill>
                <a:effectLst/>
                <a:latin typeface="+mn-lt"/>
                <a:ea typeface="+mn-ea"/>
                <a:cs typeface="+mn-cs"/>
              </a:rPr>
              <a:t>now</a:t>
            </a:r>
            <a:r>
              <a:rPr lang="en-US" sz="1200" kern="1200" dirty="0" smtClean="0">
                <a:solidFill>
                  <a:schemeClr val="tx1"/>
                </a:solidFill>
                <a:effectLst/>
                <a:latin typeface="+mn-lt"/>
                <a:ea typeface="+mn-ea"/>
                <a:cs typeface="+mn-cs"/>
              </a:rPr>
              <a:t>?  As youth, we think we’ll always be invincible—but your life will pass faster than you can ever imagine!  So chapter 12 begins by telling youth…)</a:t>
            </a:r>
            <a:r>
              <a:rPr lang="en-SG" dirty="0" smtClean="0">
                <a:effectLst/>
              </a:rPr>
              <a:t> </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elderly lose perspective (12:1-2)</a:t>
            </a:r>
            <a:r>
              <a:rPr lang="en-SG" sz="1200" kern="1200" dirty="0" smtClean="0">
                <a:solidFill>
                  <a:schemeClr val="tx1"/>
                </a:solidFill>
                <a:effectLst/>
                <a:latin typeface="+mn-lt"/>
                <a:ea typeface="+mn-ea"/>
                <a:cs typeface="+mn-cs"/>
              </a:rPr>
              <a:t>:</a:t>
            </a:r>
          </a:p>
          <a:p>
            <a:r>
              <a:rPr lang="en-SG" dirty="0" smtClean="0"/>
              <a:t>• Honor God now before you can</a:t>
            </a:r>
            <a:r>
              <a:rPr lang="fr-FR" dirty="0" smtClean="0"/>
              <a:t>'</a:t>
            </a:r>
            <a:r>
              <a:rPr lang="en-SG" dirty="0" smtClean="0"/>
              <a:t>t see well or enjoy life (12:1-2a).</a:t>
            </a:r>
          </a:p>
          <a:p>
            <a:r>
              <a:rPr lang="en-SG" dirty="0" smtClean="0"/>
              <a:t>• The elderly are often gloomy (12:2b).</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Research shows that elderly depression is a common, widespread problem. Adults over age 60 are five times more likely to be depressed or suicidal than younger people</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fight gloom, it’s like me giving my wife the promise that…</a:t>
            </a:r>
            <a:endParaRPr lang="en-SG" sz="1200" kern="1200" dirty="0" smtClean="0">
              <a:solidFill>
                <a:schemeClr val="tx1"/>
              </a:solidFill>
              <a:effectLst/>
              <a:latin typeface="+mn-lt"/>
              <a:ea typeface="+mn-ea"/>
              <a:cs typeface="+mn-cs"/>
            </a:endParaRP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http://www.beliefnet.com/Health/galleries/Old-and-Depressed-The-Not-So-Golden-Years.aspx#FjzGjWUit1iwiCM2.99</a:t>
            </a:r>
            <a:r>
              <a:rPr lang="en-SG" dirty="0" smtClean="0">
                <a:effectLst/>
              </a:rPr>
              <a:t> </a:t>
            </a:r>
            <a:endParaRPr lang="en-US"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legs and arms tremble with age (12:3a)</a:t>
            </a:r>
            <a:r>
              <a:rPr lang="en-SG" dirty="0" smtClean="0">
                <a:effectLst/>
              </a:rPr>
              <a: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Youth includes birth up to about age 30, since by that time most of us get married and are on our own</a:t>
            </a:r>
            <a:r>
              <a:rPr lang="en-SG"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Mid-life starts quite early in this depiction at age 30 and goes to age 60</a:t>
            </a:r>
            <a:r>
              <a:rPr lang="en-SG"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Nowadays many people live into their 80s and even their 90s, so old age would refer to ages 60-90</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happens in stage 1 will certainly influence stages 2 and 3, so youth is crucial.  This raises the important question: What should youth </a:t>
            </a:r>
            <a:r>
              <a:rPr lang="en-US" sz="1200" u="sng" kern="1200" dirty="0" smtClean="0">
                <a:solidFill>
                  <a:schemeClr val="tx1"/>
                </a:solidFill>
                <a:effectLst/>
                <a:latin typeface="+mn-lt"/>
                <a:ea typeface="+mn-ea"/>
                <a:cs typeface="+mn-cs"/>
              </a:rPr>
              <a:t>pursue</a:t>
            </a:r>
            <a:r>
              <a:rPr lang="en-US" sz="1200" kern="1200" dirty="0" smtClean="0">
                <a:solidFill>
                  <a:schemeClr val="tx1"/>
                </a:solidFill>
                <a:effectLst/>
                <a:latin typeface="+mn-lt"/>
                <a:ea typeface="+mn-ea"/>
                <a:cs typeface="+mn-cs"/>
              </a:rPr>
              <a:t> in life?  How should they live</a:t>
            </a:r>
            <a:r>
              <a:rPr lang="en-SG" sz="1200" kern="1200" dirty="0" smtClean="0">
                <a:solidFill>
                  <a:schemeClr val="tx1"/>
                </a:solidFill>
                <a:effectLst/>
                <a:latin typeface="+mn-lt"/>
                <a:ea typeface="+mn-ea"/>
                <a:cs typeface="+mn-cs"/>
              </a:rPr>
              <a:t>&gt;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Their spine curves so they walk bent over (12:3b)</a:t>
            </a:r>
            <a:endParaRPr lang="en-US" dirty="0" smtClean="0"/>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teeth fall out with too few to chew properly (12:3c)</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Chewing has always been a problem for the elderly</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Fortunately, someone has invented a bottle opener shaped like teeth that the elderly can use to get things done faster</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62</a:t>
            </a:fld>
            <a:endParaRPr lang="en-US"/>
          </a:p>
        </p:txBody>
      </p:sp>
    </p:spTree>
    <p:extLst>
      <p:ext uri="{BB962C8B-B14F-4D97-AF65-F5344CB8AC3E}">
        <p14:creationId xmlns:p14="http://schemas.microsoft.com/office/powerpoint/2010/main" val="23920979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eyes can hardly see (12:3d)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pursed lips enclose teeth that chew slowly (12:4a)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Remember when I noted that life has three stages?  Here’s another depiction…</a:t>
            </a:r>
            <a:r>
              <a:rPr lang="en-SG" dirty="0" smtClean="0">
                <a:effectLst/>
              </a:rPr>
              <a:t> </a:t>
            </a:r>
            <a:endParaRPr lang="en-US" dirty="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ability to sleep is disturbed by a tiny noise (12:4b)</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Ironically, their hearing is impaired (12:4c)</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5C71781-4F74-C247-9662-4A6673EA87AA}"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52578" name="Rectangle 1026"/>
          <p:cNvSpPr>
            <a:spLocks noGrp="1" noRot="1" noChangeAspect="1" noChangeArrowheads="1"/>
          </p:cNvSpPr>
          <p:nvPr>
            <p:ph type="sldImg"/>
          </p:nvPr>
        </p:nvSpPr>
        <p:spPr>
          <a:solidFill>
            <a:srgbClr val="FFFFFF"/>
          </a:solidFill>
          <a:ln/>
        </p:spPr>
      </p:sp>
      <p:sp>
        <p:nvSpPr>
          <p:cNvPr id="152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can Solomon teach us?  Like us, Solomon had three stages of his life…</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lack of balance causes a fear of high places (12:5a)</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sense of adventure turns into staying home (12:5b)</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By </a:t>
            </a:r>
            <a:r>
              <a:rPr lang="en-US" sz="1200" u="sng" kern="1200" dirty="0" smtClean="0">
                <a:solidFill>
                  <a:schemeClr val="tx1"/>
                </a:solidFill>
                <a:effectLst/>
                <a:latin typeface="+mn-lt"/>
                <a:ea typeface="+mn-ea"/>
                <a:cs typeface="+mn-cs"/>
                <a:hlinkClick r:id="rId3"/>
              </a:rPr>
              <a:t>Arden Dier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Newser</a:t>
            </a:r>
            <a:r>
              <a:rPr lang="en-US" sz="1200" kern="1200" dirty="0" smtClean="0">
                <a:solidFill>
                  <a:schemeClr val="tx1"/>
                </a:solidFill>
                <a:effectLst/>
                <a:latin typeface="+mn-lt"/>
                <a:ea typeface="+mn-ea"/>
                <a:cs typeface="+mn-cs"/>
              </a:rPr>
              <a:t> Staff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www.newser.com</a:t>
            </a:r>
            <a:r>
              <a:rPr lang="en-US" sz="1200" kern="1200" dirty="0" smtClean="0">
                <a:solidFill>
                  <a:schemeClr val="tx1"/>
                </a:solidFill>
                <a:effectLst/>
                <a:latin typeface="+mn-lt"/>
                <a:ea typeface="+mn-ea"/>
                <a:cs typeface="+mn-cs"/>
              </a:rPr>
              <a:t>/story/198626/we-live-way-longer-than-we-</a:t>
            </a:r>
            <a:r>
              <a:rPr lang="en-US" sz="1200" kern="1200" dirty="0" err="1" smtClean="0">
                <a:solidFill>
                  <a:schemeClr val="tx1"/>
                </a:solidFill>
                <a:effectLst/>
                <a:latin typeface="+mn-lt"/>
                <a:ea typeface="+mn-ea"/>
                <a:cs typeface="+mn-cs"/>
              </a:rPr>
              <a:t>expect.html</a:t>
            </a:r>
            <a:r>
              <a:rPr lang="en-SG" dirty="0" smtClean="0">
                <a:effectLst/>
              </a:rPr>
              <a:t> </a:t>
            </a:r>
          </a:p>
          <a:p>
            <a:endParaRPr lang="en-SG" dirty="0" smtClean="0">
              <a:effectLst/>
            </a:endParaRPr>
          </a:p>
          <a:p>
            <a:r>
              <a:rPr lang="en-US" sz="1200" kern="1200" dirty="0" smtClean="0">
                <a:solidFill>
                  <a:schemeClr val="tx1"/>
                </a:solidFill>
                <a:effectLst/>
                <a:latin typeface="+mn-lt"/>
                <a:ea typeface="+mn-ea"/>
                <a:cs typeface="+mn-cs"/>
              </a:rPr>
              <a:t>In fact, a study came out this week that shows that most people are living longer than they expected!  Half thought they’d die before 75 but they didn’t!</a:t>
            </a:r>
            <a:r>
              <a:rPr lang="en-SG" dirty="0" smtClean="0">
                <a:effectLst/>
              </a:rPr>
              <a:t> </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(Newser) – How long do you think you</a:t>
            </a:r>
            <a:r>
              <a:rPr lang="fr-FR" sz="1200" kern="1200" dirty="0" smtClean="0">
                <a:solidFill>
                  <a:schemeClr val="tx1"/>
                </a:solidFill>
                <a:effectLst/>
                <a:latin typeface="+mn-lt"/>
                <a:ea typeface="+mn-ea"/>
                <a:cs typeface="+mn-cs"/>
              </a:rPr>
              <a:t>'</a:t>
            </a:r>
            <a:r>
              <a:rPr lang="en-SG" sz="1200" kern="1200" dirty="0" smtClean="0">
                <a:solidFill>
                  <a:schemeClr val="tx1"/>
                </a:solidFill>
                <a:effectLst/>
                <a:latin typeface="+mn-lt"/>
                <a:ea typeface="+mn-ea"/>
                <a:cs typeface="+mn-cs"/>
              </a:rPr>
              <a:t>ll live? New research suggests you can tack a few more years on to whatever number you came up with. In 1992, University of Michigan researchers asked 26,000 Americans between the ages of 51 and 61 if they thought they would make it to 75. Some 22 years later, researchers with the </a:t>
            </a:r>
            <a:r>
              <a:rPr lang="en-SG" sz="1200" u="sng" kern="1200" dirty="0" smtClean="0">
                <a:solidFill>
                  <a:schemeClr val="tx1"/>
                </a:solidFill>
                <a:effectLst/>
                <a:latin typeface="+mn-lt"/>
                <a:ea typeface="+mn-ea"/>
                <a:cs typeface="+mn-cs"/>
                <a:hlinkClick r:id="rId4"/>
              </a:rPr>
              <a:t>Brookings Institution</a:t>
            </a:r>
            <a:r>
              <a:rPr lang="en-SG" sz="1200" kern="1200" dirty="0" smtClean="0">
                <a:solidFill>
                  <a:schemeClr val="tx1"/>
                </a:solidFill>
                <a:effectLst/>
                <a:latin typeface="+mn-lt"/>
                <a:ea typeface="+mn-ea"/>
                <a:cs typeface="+mn-cs"/>
              </a:rPr>
              <a:t> crunched the data and found people tend to underestimate how many years they have left. Of those born between 1931 and 1934, a full 49% who said they wouldn</a:t>
            </a:r>
            <a:r>
              <a:rPr lang="fr-FR" sz="1200" kern="1200" dirty="0" smtClean="0">
                <a:solidFill>
                  <a:schemeClr val="tx1"/>
                </a:solidFill>
                <a:effectLst/>
                <a:latin typeface="+mn-lt"/>
                <a:ea typeface="+mn-ea"/>
                <a:cs typeface="+mn-cs"/>
              </a:rPr>
              <a:t>'</a:t>
            </a:r>
            <a:r>
              <a:rPr lang="en-SG" sz="1200" kern="1200" dirty="0" smtClean="0">
                <a:solidFill>
                  <a:schemeClr val="tx1"/>
                </a:solidFill>
                <a:effectLst/>
                <a:latin typeface="+mn-lt"/>
                <a:ea typeface="+mn-ea"/>
                <a:cs typeface="+mn-cs"/>
              </a:rPr>
              <a:t>t see 75 were wrong. In fact, almost all that group</a:t>
            </a:r>
            <a:r>
              <a:rPr lang="fr-FR" sz="1200" kern="1200" dirty="0" smtClean="0">
                <a:solidFill>
                  <a:schemeClr val="tx1"/>
                </a:solidFill>
                <a:effectLst/>
                <a:latin typeface="+mn-lt"/>
                <a:ea typeface="+mn-ea"/>
                <a:cs typeface="+mn-cs"/>
              </a:rPr>
              <a:t>'</a:t>
            </a:r>
            <a:r>
              <a:rPr lang="en-SG" sz="1200" kern="1200" dirty="0" smtClean="0">
                <a:solidFill>
                  <a:schemeClr val="tx1"/>
                </a:solidFill>
                <a:effectLst/>
                <a:latin typeface="+mn-lt"/>
                <a:ea typeface="+mn-ea"/>
                <a:cs typeface="+mn-cs"/>
              </a:rPr>
              <a:t>s respondents, except those who gave themselves 90% or better odds of making it to 75, turned out to have been overly pessimistic, the </a:t>
            </a:r>
            <a:r>
              <a:rPr lang="en-SG" sz="1200" i="1" u="sng" kern="1200" dirty="0" smtClean="0">
                <a:solidFill>
                  <a:schemeClr val="tx1"/>
                </a:solidFill>
                <a:effectLst/>
                <a:latin typeface="+mn-lt"/>
                <a:ea typeface="+mn-ea"/>
                <a:cs typeface="+mn-cs"/>
                <a:hlinkClick r:id="rId5"/>
              </a:rPr>
              <a:t>Wall Street Journal</a:t>
            </a:r>
            <a:r>
              <a:rPr lang="en-SG" sz="1200" kern="1200" dirty="0" smtClean="0">
                <a:solidFill>
                  <a:schemeClr val="tx1"/>
                </a:solidFill>
                <a:effectLst/>
                <a:latin typeface="+mn-lt"/>
                <a:ea typeface="+mn-ea"/>
                <a:cs typeface="+mn-cs"/>
              </a:rPr>
              <a:t> reports. </a:t>
            </a:r>
          </a:p>
          <a:p>
            <a:r>
              <a:rPr lang="en-US" sz="1200" kern="1200" dirty="0"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more than just an interesting stat: With the dwindling state of Social Security, researchers worry people won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save enough money to cover the possibility that they</a:t>
            </a:r>
            <a:r>
              <a:rPr lang="fr-FR"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ll</a:t>
            </a:r>
            <a:r>
              <a:rPr lang="en-US" sz="1200" kern="1200" dirty="0" smtClean="0">
                <a:solidFill>
                  <a:schemeClr val="tx1"/>
                </a:solidFill>
                <a:effectLst/>
                <a:latin typeface="+mn-lt"/>
                <a:ea typeface="+mn-ea"/>
                <a:cs typeface="+mn-cs"/>
              </a:rPr>
              <a:t> live longer than they expect, </a:t>
            </a:r>
            <a:r>
              <a:rPr lang="en-US" sz="1200" u="sng" kern="1200" dirty="0" smtClean="0">
                <a:solidFill>
                  <a:schemeClr val="tx1"/>
                </a:solidFill>
                <a:effectLst/>
                <a:latin typeface="+mn-lt"/>
                <a:ea typeface="+mn-ea"/>
                <a:cs typeface="+mn-cs"/>
                <a:hlinkClick r:id="rId6"/>
              </a:rPr>
              <a:t>Phys.org</a:t>
            </a:r>
            <a:r>
              <a:rPr lang="en-US" sz="1200" kern="1200" dirty="0" smtClean="0">
                <a:solidFill>
                  <a:schemeClr val="tx1"/>
                </a:solidFill>
                <a:effectLst/>
                <a:latin typeface="+mn-lt"/>
                <a:ea typeface="+mn-ea"/>
                <a:cs typeface="+mn-cs"/>
              </a:rPr>
              <a:t> reports. "Individuals do not fully understand the longevity risk they face," the </a:t>
            </a:r>
            <a:r>
              <a:rPr lang="en-US" sz="1200" u="sng" kern="1200" dirty="0" smtClean="0">
                <a:solidFill>
                  <a:schemeClr val="tx1"/>
                </a:solidFill>
                <a:effectLst/>
                <a:latin typeface="+mn-lt"/>
                <a:ea typeface="+mn-ea"/>
                <a:cs typeface="+mn-cs"/>
                <a:hlinkClick r:id="rId7"/>
              </a:rPr>
              <a:t>authors explain</a:t>
            </a:r>
            <a:r>
              <a:rPr lang="en-US" sz="1200" kern="1200" dirty="0" smtClean="0">
                <a:solidFill>
                  <a:schemeClr val="tx1"/>
                </a:solidFill>
                <a:effectLst/>
                <a:latin typeface="+mn-lt"/>
                <a:ea typeface="+mn-ea"/>
                <a:cs typeface="+mn-cs"/>
              </a:rPr>
              <a:t>. A longevity annuity could be a solution: An individual hands over a chunk of cash and begins receiving payments after a set number of years. The researchers outline what $100,000 spent on an annuity by a 60-year-old male could result in: $1,052 monthly payments beginning at 70, or $2,539 payments if the purchaser waited until 80 to collect. (Your nose may offer </a:t>
            </a:r>
            <a:r>
              <a:rPr lang="en-US" sz="1200" u="sng" kern="1200" dirty="0" smtClean="0">
                <a:solidFill>
                  <a:schemeClr val="tx1"/>
                </a:solidFill>
                <a:effectLst/>
                <a:latin typeface="+mn-lt"/>
                <a:ea typeface="+mn-ea"/>
                <a:cs typeface="+mn-cs"/>
                <a:hlinkClick r:id="rId8"/>
              </a:rPr>
              <a:t>a clue to your longevity</a:t>
            </a:r>
            <a:r>
              <a:rPr lang="en-US" sz="1200" kern="1200" dirty="0" smtClean="0">
                <a:solidFill>
                  <a:schemeClr val="tx1"/>
                </a:solidFill>
                <a:effectLst/>
                <a:latin typeface="+mn-lt"/>
                <a:ea typeface="+mn-ea"/>
                <a:cs typeface="+mn-cs"/>
              </a:rPr>
              <a:t>.)</a:t>
            </a:r>
            <a:r>
              <a:rPr lang="en-SG" dirty="0" smtClean="0">
                <a:effectLst/>
              </a:rPr>
              <a:t> </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hair turns white or gray (12:5c).</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feeble legs make them move slowly (12:5d)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Their desires to do things diminish (12:5e)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At death people enter eternity but others mourn their loss (12:5f)</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He lived </a:t>
            </a:r>
            <a:r>
              <a:rPr lang="en-US" i="1" dirty="0" smtClean="0">
                <a:cs typeface="ＭＳ Ｐゴシック" charset="0"/>
              </a:rPr>
              <a:t>godly</a:t>
            </a:r>
            <a:r>
              <a:rPr lang="en-US" dirty="0" smtClean="0">
                <a:cs typeface="ＭＳ Ｐゴシック" charset="0"/>
              </a:rPr>
              <a:t> in his youth—knew true love (Song of Songs), asked for wisdom (1 Kings 3), built the temple (1 Kings 6), etc.</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got </a:t>
            </a:r>
            <a:r>
              <a:rPr lang="en-US" sz="1200" i="1" kern="1200" dirty="0" smtClean="0">
                <a:solidFill>
                  <a:schemeClr val="tx1"/>
                </a:solidFill>
                <a:effectLst/>
                <a:latin typeface="+mn-lt"/>
                <a:ea typeface="+mn-ea"/>
                <a:cs typeface="+mn-cs"/>
              </a:rPr>
              <a:t>sidetracked</a:t>
            </a:r>
            <a:r>
              <a:rPr lang="en-US" sz="1200" kern="1200" dirty="0" smtClean="0">
                <a:solidFill>
                  <a:schemeClr val="tx1"/>
                </a:solidFill>
                <a:effectLst/>
                <a:latin typeface="+mn-lt"/>
                <a:ea typeface="+mn-ea"/>
                <a:cs typeface="+mn-cs"/>
              </a:rPr>
              <a:t> in middle age—with political links to 1000 women and other profitless pursuits we saw in Ecclesiastes 2—yet he likely wrote Proverbs then</a:t>
            </a:r>
            <a:r>
              <a:rPr lang="en-US" dirty="0" smtClean="0">
                <a:cs typeface="ＭＳ Ｐゴシック" charset="0"/>
              </a:rPr>
              <a:t>.</a:t>
            </a:r>
          </a:p>
          <a:p>
            <a:endParaRPr lang="en-US" dirty="0" smtClean="0">
              <a:cs typeface="ＭＳ Ｐゴシック" charset="0"/>
            </a:endParaRPr>
          </a:p>
          <a:p>
            <a:r>
              <a:rPr lang="en-US" dirty="0" smtClean="0">
                <a:cs typeface="ＭＳ Ｐゴシック" charset="0"/>
              </a:rPr>
              <a:t>He now shares the </a:t>
            </a:r>
            <a:r>
              <a:rPr lang="en-US" i="1" dirty="0" smtClean="0">
                <a:cs typeface="ＭＳ Ｐゴシック" charset="0"/>
              </a:rPr>
              <a:t>wisdom</a:t>
            </a:r>
            <a:r>
              <a:rPr lang="en-US" dirty="0" smtClean="0">
                <a:cs typeface="ＭＳ Ｐゴシック" charset="0"/>
              </a:rPr>
              <a:t> he gained in his old age—work and wisdom don</a:t>
            </a:r>
            <a:r>
              <a:rPr lang="fr-FR" dirty="0" smtClean="0">
                <a:cs typeface="ＭＳ Ｐゴシック" charset="0"/>
              </a:rPr>
              <a:t>'</a:t>
            </a:r>
            <a:r>
              <a:rPr lang="en-US" dirty="0" smtClean="0">
                <a:cs typeface="ＭＳ Ｐゴシック" charset="0"/>
              </a:rPr>
              <a:t>t last (Eccl.).</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Death is like a broken cord, never fixed again (12:6a).</a:t>
            </a:r>
            <a:r>
              <a:rPr lang="en-SG" dirty="0" smtClean="0">
                <a:effectLst/>
              </a:rPr>
              <a:t> </a:t>
            </a:r>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Death is like a broken bowl, never fixed again (12:6b)</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Death is like a broken pitcher, never fixed again (12:6c).</a:t>
            </a:r>
            <a:r>
              <a:rPr lang="en-SG" dirty="0" smtClean="0">
                <a:effectLst/>
              </a:rPr>
              <a:t> </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Death is like a broken pulley, never fixed again (12:6d).</a:t>
            </a:r>
            <a:r>
              <a:rPr lang="en-SG" dirty="0" smtClean="0">
                <a:effectLst/>
              </a:rPr>
              <a:t> </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body returns to the dust from where it came (12:7a).</a:t>
            </a:r>
            <a:r>
              <a:rPr lang="en-SG" dirty="0" smtClean="0">
                <a:effectLst/>
              </a:rPr>
              <a:t> </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spirit returns to God from whom it came (12:7b; cf. Gen. 2:7)</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BD780D-B55B-BE47-B425-4C7C121C8D73}" type="slidenum">
              <a:rPr lang="en-US" sz="1200">
                <a:solidFill>
                  <a:prstClr val="black"/>
                </a:solidFill>
              </a:rPr>
              <a:pPr/>
              <a:t>9</a:t>
            </a:fld>
            <a:endParaRPr lang="en-US" sz="1200">
              <a:solidFill>
                <a:prstClr val="black"/>
              </a:solidFill>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How does today’s passage fit into the book</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Solomon advises youth to have two pursuits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i="1" kern="1200" dirty="0" smtClean="0">
                <a:solidFill>
                  <a:schemeClr val="tx1"/>
                </a:solidFill>
                <a:effectLst/>
                <a:latin typeface="+mn-lt"/>
                <a:ea typeface="+mn-ea"/>
                <a:cs typeface="+mn-cs"/>
              </a:rPr>
              <a:t>However, the way to enjoy life is to…</a:t>
            </a:r>
            <a:r>
              <a:rPr lang="en-SG" dirty="0" smtClean="0">
                <a:effectLst/>
              </a:rPr>
              <a:t> </a:t>
            </a:r>
            <a:endParaRPr lang="en-US" dirty="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594593-7FA4-BD49-9903-B78DD4A2E726}"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54626" name="Rectangle 1026"/>
          <p:cNvSpPr>
            <a:spLocks noGrp="1" noRot="1" noChangeAspect="1" noChangeArrowheads="1"/>
          </p:cNvSpPr>
          <p:nvPr>
            <p:ph type="sldImg"/>
          </p:nvPr>
        </p:nvSpPr>
        <p:spPr>
          <a:solidFill>
            <a:srgbClr val="FFFFFF"/>
          </a:solidFill>
          <a:ln/>
        </p:spPr>
      </p:sp>
      <p:sp>
        <p:nvSpPr>
          <p:cNvPr id="15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Remember</a:t>
            </a:r>
            <a:r>
              <a:rPr lang="en-US" baseline="0" dirty="0" smtClean="0">
                <a:cs typeface="ＭＳ Ｐゴシック" charset="0"/>
              </a:rPr>
              <a:t> Him!</a:t>
            </a:r>
            <a:endParaRPr lang="en-US" dirty="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Imagine yourself on your deathbed. What regrets do you think you might have?  How might you wish you had used your life differently?</a:t>
            </a:r>
            <a:r>
              <a:rPr lang="en-SG" dirty="0" smtClean="0">
                <a:effectLst/>
              </a:rPr>
              <a:t> </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nurse named </a:t>
            </a:r>
            <a:r>
              <a:rPr lang="en-US" sz="1200" kern="1200" dirty="0" err="1" smtClean="0">
                <a:solidFill>
                  <a:schemeClr val="tx1"/>
                </a:solidFill>
                <a:effectLst/>
                <a:latin typeface="+mn-lt"/>
                <a:ea typeface="+mn-ea"/>
                <a:cs typeface="+mn-cs"/>
              </a:rPr>
              <a:t>Bronnie</a:t>
            </a:r>
            <a:r>
              <a:rPr lang="en-US" sz="1200" kern="1200" dirty="0" smtClean="0">
                <a:solidFill>
                  <a:schemeClr val="tx1"/>
                </a:solidFill>
                <a:effectLst/>
                <a:latin typeface="+mn-lt"/>
                <a:ea typeface="+mn-ea"/>
                <a:cs typeface="+mn-cs"/>
              </a:rPr>
              <a:t> Ware recently wrote an article entitled, “The Top Five Regrets People Make on Their Deathbed.”</a:t>
            </a:r>
            <a:r>
              <a:rPr lang="en-SG" dirty="0" smtClean="0">
                <a:effectLst/>
              </a:rPr>
              <a:t>   What are these 5 regrets?</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________</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For many years I worked in palliative care. My patients were those who had gone home to die. Some incredibly special times were shared. I was with them for the last three to twelve weeks of their lives. People grow a lot when they are faced with their own mortality.</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I learnt never to underestimate someone’s capacity for growth. Some changes were phenomenal. Each experienced a variety of emotions, as expected, denial, fear, anger, remorse, more denial and eventually acceptance. Every single patient found their peace before they departed though, every one of them.</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When questioned about any regrets they had or anything they would do differently, common themes surfaced again and again. Here are the most common five:</a:t>
            </a:r>
          </a:p>
          <a:p>
            <a:endParaRPr lang="en-SG" sz="1200" kern="1200" dirty="0" smtClean="0">
              <a:solidFill>
                <a:schemeClr val="tx1"/>
              </a:solidFill>
              <a:effectLst/>
              <a:latin typeface="+mn-lt"/>
              <a:ea typeface="+mn-ea"/>
              <a:cs typeface="+mn-cs"/>
            </a:endParaRPr>
          </a:p>
          <a:p>
            <a:r>
              <a:rPr lang="en-SG" sz="1200" b="1" i="1" kern="1200" dirty="0" smtClean="0">
                <a:solidFill>
                  <a:schemeClr val="tx1"/>
                </a:solidFill>
                <a:effectLst/>
                <a:latin typeface="+mn-lt"/>
                <a:ea typeface="+mn-ea"/>
                <a:cs typeface="+mn-cs"/>
              </a:rPr>
              <a:t>1. I wish I’d had the courage to live a life true to myself, not the life others expected of me.</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This was the most common regret of all. When people realize that their life is almost over and look back clearly on it, it is easy to see how many dreams have gone unfulfilled. Most people had not honoured even a half of their dreams and had to die knowing that it was due to choices they had made, or not made.</a:t>
            </a:r>
          </a:p>
          <a:p>
            <a:r>
              <a:rPr lang="en-SG" sz="1200" kern="1200" dirty="0" smtClean="0">
                <a:solidFill>
                  <a:schemeClr val="tx1"/>
                </a:solidFill>
                <a:effectLst/>
                <a:latin typeface="+mn-lt"/>
                <a:ea typeface="+mn-ea"/>
                <a:cs typeface="+mn-cs"/>
              </a:rPr>
              <a:t>It is very important to try and honour at least some of your dreams along the way. From the moment that you lose your health, it is too late. Health brings a freedom very few realise, until they no longer have it.</a:t>
            </a:r>
          </a:p>
          <a:p>
            <a:endParaRPr lang="en-SG" sz="1200" kern="1200" dirty="0" smtClean="0">
              <a:solidFill>
                <a:schemeClr val="tx1"/>
              </a:solidFill>
              <a:effectLst/>
              <a:latin typeface="+mn-lt"/>
              <a:ea typeface="+mn-ea"/>
              <a:cs typeface="+mn-cs"/>
            </a:endParaRPr>
          </a:p>
          <a:p>
            <a:r>
              <a:rPr lang="en-SG" sz="1200" b="1" i="1" kern="1200" dirty="0" smtClean="0">
                <a:solidFill>
                  <a:schemeClr val="tx1"/>
                </a:solidFill>
                <a:effectLst/>
                <a:latin typeface="+mn-lt"/>
                <a:ea typeface="+mn-ea"/>
                <a:cs typeface="+mn-cs"/>
              </a:rPr>
              <a:t>2. I wish I didn’t work so hard.</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This came from every male patient that I nursed. They missed their children’s youth and their partner’s companionship. Women also spoke of this regret. But as most were from an older generation, many of the female patients had not been breadwinners. All of the men I nursed deeply regretted spending so much of their lives on the treadmill of a work existence.</a:t>
            </a:r>
          </a:p>
          <a:p>
            <a:r>
              <a:rPr lang="en-SG" sz="1200" kern="1200" dirty="0" smtClean="0">
                <a:solidFill>
                  <a:schemeClr val="tx1"/>
                </a:solidFill>
                <a:effectLst/>
                <a:latin typeface="+mn-lt"/>
                <a:ea typeface="+mn-ea"/>
                <a:cs typeface="+mn-cs"/>
              </a:rPr>
              <a:t>By simplifying your lifestyle and making conscious choices along the way, it is possible to not need the income that you think you do. And by creating more space in your life, you become happier and more open to new opportunities, ones more suited to your new lifestyle.</a:t>
            </a:r>
          </a:p>
          <a:p>
            <a:endParaRPr lang="en-SG" sz="1200" kern="1200" dirty="0" smtClean="0">
              <a:solidFill>
                <a:schemeClr val="tx1"/>
              </a:solidFill>
              <a:effectLst/>
              <a:latin typeface="+mn-lt"/>
              <a:ea typeface="+mn-ea"/>
              <a:cs typeface="+mn-cs"/>
            </a:endParaRPr>
          </a:p>
          <a:p>
            <a:r>
              <a:rPr lang="en-SG" sz="1200" b="1" i="1" kern="1200" dirty="0" smtClean="0">
                <a:solidFill>
                  <a:schemeClr val="tx1"/>
                </a:solidFill>
                <a:effectLst/>
                <a:latin typeface="+mn-lt"/>
                <a:ea typeface="+mn-ea"/>
                <a:cs typeface="+mn-cs"/>
              </a:rPr>
              <a:t>3. I wish I’d had the courage to express my feelings.</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Many people suppressed their feelings in order to keep peace with others. As a result, they settled for a mediocre existence and never became who they were truly capable of becoming. Many developed illnesses relating to the bitterness and resentment they carried as a result.</a:t>
            </a:r>
          </a:p>
          <a:p>
            <a:r>
              <a:rPr lang="en-SG" sz="1200" kern="1200" dirty="0" smtClean="0">
                <a:solidFill>
                  <a:schemeClr val="tx1"/>
                </a:solidFill>
                <a:effectLst/>
                <a:latin typeface="+mn-lt"/>
                <a:ea typeface="+mn-ea"/>
                <a:cs typeface="+mn-cs"/>
              </a:rPr>
              <a:t>We cannot control the reactions of others. However, although people may initially react when you change the way you are by speaking honestly, in the end it raises the relationship to a whole new and healthier level. Either that or it releases the unhealthy relationship from your life. Either way, you win.</a:t>
            </a:r>
          </a:p>
          <a:p>
            <a:endParaRPr lang="en-SG" sz="1200" kern="1200" dirty="0" smtClean="0">
              <a:solidFill>
                <a:schemeClr val="tx1"/>
              </a:solidFill>
              <a:effectLst/>
              <a:latin typeface="+mn-lt"/>
              <a:ea typeface="+mn-ea"/>
              <a:cs typeface="+mn-cs"/>
            </a:endParaRPr>
          </a:p>
          <a:p>
            <a:r>
              <a:rPr lang="en-SG" sz="1200" b="1" i="1" kern="1200" dirty="0" smtClean="0">
                <a:solidFill>
                  <a:schemeClr val="tx1"/>
                </a:solidFill>
                <a:effectLst/>
                <a:latin typeface="+mn-lt"/>
                <a:ea typeface="+mn-ea"/>
                <a:cs typeface="+mn-cs"/>
              </a:rPr>
              <a:t>4. I wish I had stayed in touch with my friends.</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Often they would not truly realise the full benefits of old friends until their dying weeks and it was not always possible to track them down. Many had become so caught up in their own lives that they had let golden friendships slip by over the years. There were many deep regrets about not giving friendships the time and effort that they deserved. Everyone misses their friends when they are dying.</a:t>
            </a:r>
          </a:p>
          <a:p>
            <a:r>
              <a:rPr lang="en-SG" sz="1200" kern="1200" dirty="0" smtClean="0">
                <a:solidFill>
                  <a:schemeClr val="tx1"/>
                </a:solidFill>
                <a:effectLst/>
                <a:latin typeface="+mn-lt"/>
                <a:ea typeface="+mn-ea"/>
                <a:cs typeface="+mn-cs"/>
              </a:rPr>
              <a:t>It is common for anyone in a busy lifestyle to let friendships slip. But when you are faced with your approaching death, the physical details of life fall away. People do want to get their financial affairs in order if possible. But it is not money or status that holds the true importance for them. They want to get things in order more for the benefit of those they love. Usually though, they are too ill and weary to ever manage this task. It is all comes down to love and relationships in the end. That is all that remains in the final weeks, love and relationships.</a:t>
            </a:r>
          </a:p>
          <a:p>
            <a:endParaRPr lang="en-SG" sz="1200" kern="1200" dirty="0" smtClean="0">
              <a:solidFill>
                <a:schemeClr val="tx1"/>
              </a:solidFill>
              <a:effectLst/>
              <a:latin typeface="+mn-lt"/>
              <a:ea typeface="+mn-ea"/>
              <a:cs typeface="+mn-cs"/>
            </a:endParaRPr>
          </a:p>
          <a:p>
            <a:r>
              <a:rPr lang="en-SG" sz="1200" b="1" i="1" kern="1200" dirty="0" smtClean="0">
                <a:solidFill>
                  <a:schemeClr val="tx1"/>
                </a:solidFill>
                <a:effectLst/>
                <a:latin typeface="+mn-lt"/>
                <a:ea typeface="+mn-ea"/>
                <a:cs typeface="+mn-cs"/>
              </a:rPr>
              <a:t>5. I wish that I had let myself be happier.</a:t>
            </a:r>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This is a surprisingly common one. Many did not realise until the end that happiness is a choice. They had stayed stuck in old patterns and habits. The so-called ‘comfort’ of familiarity overflowed into their emotions, as well as their physical lives. Fear of change had them pretending to others, and to their selves, that they were content. When deep within, they longed to laugh properly and have silliness in their life again. When you are on your deathbed, what  others think of you is a long way from your mind. How wonderful to be able to let go and smile again, long before you are dying.</a:t>
            </a:r>
          </a:p>
          <a:p>
            <a:endParaRPr lang="en-SG" sz="1200" kern="1200" dirty="0" smtClean="0">
              <a:solidFill>
                <a:schemeClr val="tx1"/>
              </a:solidFill>
              <a:effectLst/>
              <a:latin typeface="+mn-lt"/>
              <a:ea typeface="+mn-ea"/>
              <a:cs typeface="+mn-cs"/>
            </a:endParaRPr>
          </a:p>
          <a:p>
            <a:r>
              <a:rPr lang="en-SG" sz="1200" i="1" kern="1200" dirty="0" smtClean="0">
                <a:solidFill>
                  <a:schemeClr val="tx1"/>
                </a:solidFill>
                <a:effectLst/>
                <a:latin typeface="+mn-lt"/>
                <a:ea typeface="+mn-ea"/>
                <a:cs typeface="+mn-cs"/>
              </a:rPr>
              <a:t>Life is a choice. It is YOUR life. Choose consciously, choose wisely, choose honestly. Choose happiness.</a:t>
            </a:r>
          </a:p>
          <a:p>
            <a:r>
              <a:rPr lang="en-SG" sz="1200" i="1" kern="1200" dirty="0" smtClean="0">
                <a:solidFill>
                  <a:schemeClr val="tx1"/>
                </a:solidFill>
                <a:effectLst/>
                <a:latin typeface="+mn-lt"/>
                <a:ea typeface="+mn-ea"/>
                <a:cs typeface="+mn-cs"/>
              </a:rPr>
              <a:t>_____________</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Source: This article originated from blog of author </a:t>
            </a:r>
            <a:r>
              <a:rPr lang="en-SG" sz="1200" b="1" kern="1200" dirty="0" smtClean="0">
                <a:solidFill>
                  <a:schemeClr val="tx1"/>
                </a:solidFill>
                <a:effectLst/>
                <a:latin typeface="+mn-lt"/>
                <a:ea typeface="+mn-ea"/>
                <a:cs typeface="+mn-cs"/>
              </a:rPr>
              <a:t>Bronnie Ware</a:t>
            </a:r>
            <a:r>
              <a:rPr lang="en-SG" sz="1200" kern="1200" dirty="0" smtClean="0">
                <a:solidFill>
                  <a:schemeClr val="tx1"/>
                </a:solidFill>
                <a:effectLst/>
                <a:latin typeface="+mn-lt"/>
                <a:ea typeface="+mn-ea"/>
                <a:cs typeface="+mn-cs"/>
              </a:rPr>
              <a:t> at </a:t>
            </a:r>
            <a:r>
              <a:rPr lang="en-SG" sz="1200" u="sng" kern="1200" dirty="0" smtClean="0">
                <a:solidFill>
                  <a:schemeClr val="tx1"/>
                </a:solidFill>
                <a:effectLst/>
                <a:latin typeface="+mn-lt"/>
                <a:ea typeface="+mn-ea"/>
                <a:cs typeface="+mn-cs"/>
              </a:rPr>
              <a:t>http://inspirationandchai.com/Regrets-of-the-Dying.html</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Based on this article, Bronnie has released a full-length book. It is a memoir of her own life and how it was transformed based on the regrets of the dying people she cared for. The book is available from her website </a:t>
            </a:r>
            <a:r>
              <a:rPr lang="en-SG" sz="1200" u="sng" kern="1200" dirty="0" smtClean="0">
                <a:solidFill>
                  <a:schemeClr val="tx1"/>
                </a:solidFill>
                <a:effectLst/>
                <a:latin typeface="+mn-lt"/>
                <a:ea typeface="+mn-ea"/>
                <a:cs typeface="+mn-cs"/>
              </a:rPr>
              <a:t>http://www.bronnieware.com</a:t>
            </a:r>
            <a:r>
              <a:rPr lang="en-SG" sz="1200" kern="1200" dirty="0" smtClean="0">
                <a:solidFill>
                  <a:schemeClr val="tx1"/>
                </a:solidFill>
                <a:effectLst/>
                <a:latin typeface="+mn-lt"/>
                <a:ea typeface="+mn-ea"/>
                <a:cs typeface="+mn-cs"/>
              </a:rPr>
              <a:t> and major online bookstores and is called ‘The Top Five Regrets of the Dying – A Life Transformed by the Dearly Departing’. </a:t>
            </a:r>
          </a:p>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This nurse isn’t a Christian, so she gives a secular way of saying what Solomon says here in Ecclesiastes.  I would paraphrase what this nurse is saying as</a:t>
            </a:r>
            <a:r>
              <a:rPr lang="en-SG" sz="1200" kern="1200" baseline="0" dirty="0" smtClean="0">
                <a:solidFill>
                  <a:schemeClr val="tx1"/>
                </a:solidFill>
                <a:effectLst/>
                <a:latin typeface="+mn-lt"/>
                <a:ea typeface="+mn-ea"/>
                <a:cs typeface="+mn-cs"/>
              </a:rPr>
              <a:t> [above compared to below]</a:t>
            </a:r>
          </a:p>
          <a:p>
            <a:endParaRPr lang="en-SG" sz="1200" kern="1200" baseline="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I wish I had the courage to live a life true to myself, not the life others expected of me.</a:t>
            </a:r>
            <a:endParaRPr lang="en-SG" sz="120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I wish I didn’t work </a:t>
            </a:r>
            <a:r>
              <a:rPr lang="en-US" sz="1200" i="1" kern="1200" dirty="0" smtClean="0">
                <a:solidFill>
                  <a:schemeClr val="tx1"/>
                </a:solidFill>
                <a:effectLst/>
                <a:latin typeface="+mn-lt"/>
                <a:ea typeface="+mn-ea"/>
                <a:cs typeface="+mn-cs"/>
              </a:rPr>
              <a:t>so hard</a:t>
            </a:r>
            <a:r>
              <a:rPr lang="en-US" sz="1200" i="0" kern="1200" dirty="0" smtClean="0">
                <a:solidFill>
                  <a:schemeClr val="tx1"/>
                </a:solidFill>
                <a:effectLst/>
                <a:latin typeface="+mn-lt"/>
                <a:ea typeface="+mn-ea"/>
                <a:cs typeface="+mn-cs"/>
              </a:rPr>
              <a:t>.</a:t>
            </a:r>
            <a:endParaRPr lang="en-SG" sz="120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I wish I had the courage to express my feelings.</a:t>
            </a:r>
            <a:endParaRPr lang="en-SG" sz="120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I wish I had stayed in touch with my friends.</a:t>
            </a:r>
            <a:endParaRPr lang="en-SG" sz="1200" kern="1200" dirty="0" smtClean="0">
              <a:solidFill>
                <a:schemeClr val="tx1"/>
              </a:solidFill>
              <a:effectLst/>
              <a:latin typeface="+mn-lt"/>
              <a:ea typeface="+mn-ea"/>
              <a:cs typeface="+mn-cs"/>
            </a:endParaRPr>
          </a:p>
          <a:p>
            <a:r>
              <a:rPr lang="en-US" sz="1200" i="0" kern="1200" dirty="0" smtClean="0">
                <a:solidFill>
                  <a:schemeClr val="tx1"/>
                </a:solidFill>
                <a:effectLst/>
                <a:latin typeface="+mn-lt"/>
                <a:ea typeface="+mn-ea"/>
                <a:cs typeface="+mn-cs"/>
              </a:rPr>
              <a:t>I wish that I had let myself be happier.</a:t>
            </a:r>
            <a:endParaRPr lang="en-SG" sz="1200" kern="1200" baseline="0" dirty="0" smtClean="0">
              <a:solidFill>
                <a:schemeClr val="tx1"/>
              </a:solidFill>
              <a:effectLst/>
              <a:latin typeface="+mn-lt"/>
              <a:ea typeface="+mn-ea"/>
              <a:cs typeface="+mn-cs"/>
            </a:endParaRPr>
          </a:p>
          <a:p>
            <a:endParaRPr lang="en-SG" sz="1200" kern="1200" baseline="0" dirty="0" smtClean="0">
              <a:solidFill>
                <a:schemeClr val="tx1"/>
              </a:solidFill>
              <a:effectLst/>
              <a:latin typeface="+mn-lt"/>
              <a:ea typeface="+mn-ea"/>
              <a:cs typeface="+mn-cs"/>
            </a:endParaRPr>
          </a:p>
          <a:p>
            <a:r>
              <a:rPr lang="en-SG" sz="1200" kern="1200" baseline="0" dirty="0" smtClean="0">
                <a:solidFill>
                  <a:schemeClr val="tx1"/>
                </a:solidFill>
                <a:effectLst/>
                <a:latin typeface="+mn-lt"/>
                <a:ea typeface="+mn-ea"/>
                <a:cs typeface="+mn-cs"/>
              </a:rPr>
              <a:t>Which of these would you most likely say on your deathbed, given your present state in life?</a:t>
            </a:r>
          </a:p>
          <a:p>
            <a:r>
              <a:rPr lang="en-US" sz="1200" kern="1200" dirty="0" smtClean="0">
                <a:solidFill>
                  <a:schemeClr val="tx1"/>
                </a:solidFill>
                <a:effectLst/>
                <a:latin typeface="+mn-lt"/>
                <a:ea typeface="+mn-ea"/>
                <a:cs typeface="+mn-cs"/>
              </a:rPr>
              <a:t>Put a mark by it in your notes and commit it to prayer.</a:t>
            </a:r>
            <a:r>
              <a:rPr lang="en-SG" dirty="0" smtClean="0">
                <a:effectLst/>
              </a:rPr>
              <a:t> </a:t>
            </a:r>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A6586-0081-B044-B050-2915E0D71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3148186"/>
      </p:ext>
    </p:extLst>
  </p:cSld>
  <p:clrMapOvr>
    <a:masterClrMapping/>
  </p:clrMapOvr>
  <p:transition xmlns:p14="http://schemas.microsoft.com/office/powerpoint/2010/mai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D3603-D1F6-DB4F-B578-6FD19613B7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278404"/>
      </p:ext>
    </p:extLst>
  </p:cSld>
  <p:clrMapOvr>
    <a:masterClrMapping/>
  </p:clrMapOvr>
  <p:transition xmlns:p14="http://schemas.microsoft.com/office/powerpoint/2010/mai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37293-09D4-AA4C-B8B3-8E4E07AD1F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6692644"/>
      </p:ext>
    </p:extLst>
  </p:cSld>
  <p:clrMapOvr>
    <a:masterClrMapping/>
  </p:clrMapOvr>
  <p:transition xmlns:p14="http://schemas.microsoft.com/office/powerpoint/2010/mai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3F5101-3EDE-AA45-B99E-CA9D7F7FC2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737470"/>
      </p:ext>
    </p:extLst>
  </p:cSld>
  <p:clrMapOvr>
    <a:masterClrMapping/>
  </p:clrMapOvr>
  <p:transition xmlns:p14="http://schemas.microsoft.com/office/powerpoint/2010/mai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2A6285-3133-9E42-BE49-B36294A087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7930513"/>
      </p:ext>
    </p:extLst>
  </p:cSld>
  <p:clrMapOvr>
    <a:masterClrMapping/>
  </p:clrMapOvr>
  <p:transition xmlns:p14="http://schemas.microsoft.com/office/powerpoint/2010/mai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3E2DD9-BBB6-4242-A00D-CF6F1F41C4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392203"/>
      </p:ext>
    </p:extLst>
  </p:cSld>
  <p:clrMapOvr>
    <a:masterClrMapping/>
  </p:clrMapOvr>
  <p:transition xmlns:p14="http://schemas.microsoft.com/office/powerpoint/2010/mai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EEB6E2-EA68-5D4F-A9A5-9BA19142D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2120"/>
      </p:ext>
    </p:extLst>
  </p:cSld>
  <p:clrMapOvr>
    <a:masterClrMapping/>
  </p:clrMapOvr>
  <p:transition xmlns:p14="http://schemas.microsoft.com/office/powerpoint/2010/mai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1D3C39-F0D0-4D4D-B367-E893ED265A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3233146"/>
      </p:ext>
    </p:extLst>
  </p:cSld>
  <p:clrMapOvr>
    <a:masterClrMapping/>
  </p:clrMapOvr>
  <p:transition xmlns:p14="http://schemas.microsoft.com/office/powerpoint/2010/mai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203429-A096-8342-BA8C-04A3A00CE8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131228"/>
      </p:ext>
    </p:extLst>
  </p:cSld>
  <p:clrMapOvr>
    <a:masterClrMapping/>
  </p:clrMapOvr>
  <p:transition xmlns:p14="http://schemas.microsoft.com/office/powerpoint/2010/mai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D3225A-AFCF-D445-97DA-F1DD7C7B57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95407"/>
      </p:ext>
    </p:extLst>
  </p:cSld>
  <p:clrMapOvr>
    <a:masterClrMapping/>
  </p:clrMapOvr>
  <p:transition xmlns:p14="http://schemas.microsoft.com/office/powerpoint/2010/mai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E5C46A-82E0-294F-9B51-BBCBDA4F7D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757387"/>
      </p:ext>
    </p:extLst>
  </p:cSld>
  <p:clrMapOvr>
    <a:masterClrMapping/>
  </p:clrMapOvr>
  <p:transition xmlns:p14="http://schemas.microsoft.com/office/powerpoint/2010/mai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7C97E1D-0F46-2940-B9D9-F1442E34F7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1951375"/>
      </p:ext>
    </p:extLst>
  </p:cSld>
  <p:clrMapOvr>
    <a:masterClrMapping/>
  </p:clrMapOvr>
  <p:transition xmlns:p14="http://schemas.microsoft.com/office/powerpoint/2010/mai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0426799-B69C-1046-99D9-F54D604551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0898820"/>
      </p:ext>
    </p:extLst>
  </p:cSld>
  <p:clrMapOvr>
    <a:masterClrMapping/>
  </p:clrMapOvr>
  <p:transition xmlns:p14="http://schemas.microsoft.com/office/powerpoint/2010/mai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33AEF7D-DC0F-6A4C-8CB8-6441A977F7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531423"/>
      </p:ext>
    </p:extLst>
  </p:cSld>
  <p:clrMapOvr>
    <a:masterClrMapping/>
  </p:clrMapOvr>
  <p:transition xmlns:p14="http://schemas.microsoft.com/office/powerpoint/2010/mai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4D8350-5847-E448-B386-7833F4CD5A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86259"/>
      </p:ext>
    </p:extLst>
  </p:cSld>
  <p:clrMapOvr>
    <a:masterClrMapping/>
  </p:clrMapOvr>
  <p:transition xmlns:p14="http://schemas.microsoft.com/office/powerpoint/2010/mai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E0E74CE-F66F-1442-9F1B-2D6411248D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6292650"/>
      </p:ext>
    </p:extLst>
  </p:cSld>
  <p:clrMapOvr>
    <a:masterClrMapping/>
  </p:clrMapOvr>
  <p:transition xmlns:p14="http://schemas.microsoft.com/office/powerpoint/2010/mai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A553C457-8A18-1248-B1BE-5ABCE59912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630772"/>
      </p:ext>
    </p:extLst>
  </p:cSld>
  <p:clrMapOvr>
    <a:masterClrMapping/>
  </p:clrMapOvr>
  <p:transition xmlns:p14="http://schemas.microsoft.com/office/powerpoint/2010/mai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19818753-58A8-AA49-9040-47A8ABA162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1966311"/>
      </p:ext>
    </p:extLst>
  </p:cSld>
  <p:clrMapOvr>
    <a:masterClrMapping/>
  </p:clrMapOvr>
  <p:transition xmlns:p14="http://schemas.microsoft.com/office/powerpoint/2010/mai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E722AF3-D8E0-A440-8357-C5861B9409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8179485"/>
      </p:ext>
    </p:extLst>
  </p:cSld>
  <p:clrMapOvr>
    <a:masterClrMapping/>
  </p:clrMapOvr>
  <p:transition xmlns:p14="http://schemas.microsoft.com/office/powerpoint/2010/mai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88D8EFF2-00A9-3A4A-963B-F95572E873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1724459"/>
      </p:ext>
    </p:extLst>
  </p:cSld>
  <p:clrMapOvr>
    <a:masterClrMapping/>
  </p:clrMapOvr>
  <p:transition xmlns:p14="http://schemas.microsoft.com/office/powerpoint/2010/mai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B2E069-570F-BB46-A6CC-35AEABD4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9895880"/>
      </p:ext>
    </p:extLst>
  </p:cSld>
  <p:clrMapOvr>
    <a:masterClrMapping/>
  </p:clrMapOvr>
  <p:transition xmlns:p14="http://schemas.microsoft.com/office/powerpoint/2010/mai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4AF085E-F2B2-474C-A748-4C04A777CD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844920"/>
      </p:ext>
    </p:extLst>
  </p:cSld>
  <p:clrMapOvr>
    <a:masterClrMapping/>
  </p:clrMapOvr>
  <p:transition xmlns:p14="http://schemas.microsoft.com/office/powerpoint/2010/mai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grpSp>
      <p:sp>
        <p:nvSpPr>
          <p:cNvPr id="9527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527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ACCA8359-C62F-494F-88CC-B657B57A1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1859523"/>
      </p:ext>
    </p:extLst>
  </p:cSld>
  <p:clrMapOvr>
    <a:masterClrMapping/>
  </p:clrMapOvr>
  <p:transition xmlns:p14="http://schemas.microsoft.com/office/powerpoint/2010/mai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A9C1102-7AB2-FE4A-BC92-9498B75BC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8025020"/>
      </p:ext>
    </p:extLst>
  </p:cSld>
  <p:clrMapOvr>
    <a:masterClrMapping/>
  </p:clrMapOvr>
  <p:transition xmlns:p14="http://schemas.microsoft.com/office/powerpoint/2010/mai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2E272C4-8241-3A4B-B147-11C4559AA4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9969103"/>
      </p:ext>
    </p:extLst>
  </p:cSld>
  <p:clrMapOvr>
    <a:masterClrMapping/>
  </p:clrMapOvr>
  <p:transition xmlns:p14="http://schemas.microsoft.com/office/powerpoint/2010/mai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A022D72-043E-EF4E-BA25-3CCD8CE843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3533890"/>
      </p:ext>
    </p:extLst>
  </p:cSld>
  <p:clrMapOvr>
    <a:masterClrMapping/>
  </p:clrMapOvr>
  <p:transition xmlns:p14="http://schemas.microsoft.com/office/powerpoint/2010/mai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A2A3FB64-C7EA-A245-A94F-CE2DF7C602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8393198"/>
      </p:ext>
    </p:extLst>
  </p:cSld>
  <p:clrMapOvr>
    <a:masterClrMapping/>
  </p:clrMapOvr>
  <p:transition xmlns:p14="http://schemas.microsoft.com/office/powerpoint/2010/mai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B7AF344A-CFA7-5B49-A3E9-94AAF47CE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7867377"/>
      </p:ext>
    </p:extLst>
  </p:cSld>
  <p:clrMapOvr>
    <a:masterClrMapping/>
  </p:clrMapOvr>
  <p:transition xmlns:p14="http://schemas.microsoft.com/office/powerpoint/2010/mai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9D2C0867-10DE-7E47-938C-37B2F03341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866430"/>
      </p:ext>
    </p:extLst>
  </p:cSld>
  <p:clrMapOvr>
    <a:masterClrMapping/>
  </p:clrMapOvr>
  <p:transition xmlns:p14="http://schemas.microsoft.com/office/powerpoint/2010/mai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40E2A3A-2E9A-6446-851E-23C458D657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1309433"/>
      </p:ext>
    </p:extLst>
  </p:cSld>
  <p:clrMapOvr>
    <a:masterClrMapping/>
  </p:clrMapOvr>
  <p:transition xmlns:p14="http://schemas.microsoft.com/office/powerpoint/2010/mai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4E60A5FA-3689-5C48-90EC-E00FD23A66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5550846"/>
      </p:ext>
    </p:extLst>
  </p:cSld>
  <p:clrMapOvr>
    <a:masterClrMapping/>
  </p:clrMapOvr>
  <p:transition xmlns:p14="http://schemas.microsoft.com/office/powerpoint/2010/mai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34B11A-AD20-9F45-BA02-8D05AB11E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8167078"/>
      </p:ext>
    </p:extLst>
  </p:cSld>
  <p:clrMapOvr>
    <a:masterClrMapping/>
  </p:clrMapOvr>
  <p:transition xmlns:p14="http://schemas.microsoft.com/office/powerpoint/2010/mai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1207FAF-9539-1747-9447-8BB56836AB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2189213"/>
      </p:ext>
    </p:extLst>
  </p:cSld>
  <p:clrMapOvr>
    <a:masterClrMapping/>
  </p:clrMapOvr>
  <p:transition xmlns:p14="http://schemas.microsoft.com/office/powerpoint/2010/mai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3033D0-883F-9B42-A754-8D8AFE1607B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08687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77275F-4A6E-4F4B-8EBC-D0C7D18F21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24312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2363E9-A26F-8849-B5C5-E0CD9C0727A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2200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E90CF1-C00D-7844-89A8-640A374EC0B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01438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7D63B8-3E89-5B43-9A70-A409D3777A7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0156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D30539-9F2D-9E42-8E23-CF4093530D9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85901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FB051D-338C-5941-880B-8B1EDE837A8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55690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95B325-3198-FA40-BBCF-3B79769630A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279096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B113D3-9100-694E-B28B-D3FC2996507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88852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772269-4C29-C547-8C61-8D00AD2966B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966995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D73422-0F5A-A041-8B7F-5E1BB8B1B81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41853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26941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180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413170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04109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9747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99463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122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0834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34747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9099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86743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436267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6079232"/>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3213728"/>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34240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2110356"/>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6736428"/>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23601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562404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4182420"/>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559498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684729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3" Type="http://schemas.openxmlformats.org/officeDocument/2006/relationships/image" Target="../media/image4.jpe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3" Type="http://schemas.openxmlformats.org/officeDocument/2006/relationships/image" Target="../media/image8.jpe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ctr" defTabSz="914400" eaLnBrk="0" fontAlgn="base" hangingPunct="0">
              <a:spcBef>
                <a:spcPct val="0"/>
              </a:spcBef>
              <a:spcAft>
                <a:spcPct val="0"/>
              </a:spcAft>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BA20DBE-3E55-4A45-84FB-D4599CB5CDB0}"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00572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xmlns:p14="http://schemas.microsoft.com/office/powerpoint/2010/mai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defTabSz="914400" fontAlgn="base">
              <a:spcBef>
                <a:spcPct val="0"/>
              </a:spcBef>
              <a:spcAft>
                <a:spcPct val="0"/>
              </a:spcAft>
              <a:defRPr/>
            </a:pPr>
            <a:fld id="{B656659A-8CDC-8D43-AF4F-7663CA00762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73668354"/>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advClick="0" advTm="5000"/>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421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1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1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02 w 1722"/>
                <a:gd name="T1" fmla="*/ 56 h 66"/>
                <a:gd name="T2" fmla="*/ 1702 w 1722"/>
                <a:gd name="T3" fmla="*/ 50 h 66"/>
                <a:gd name="T4" fmla="*/ 0 w 1722"/>
                <a:gd name="T5" fmla="*/ 0 h 66"/>
                <a:gd name="T6" fmla="*/ 0 w 1722"/>
                <a:gd name="T7" fmla="*/ 38 h 66"/>
                <a:gd name="T8" fmla="*/ 1702 w 1722"/>
                <a:gd name="T9" fmla="*/ 56 h 66"/>
                <a:gd name="T10" fmla="*/ 1702 w 1722"/>
                <a:gd name="T11" fmla="*/ 5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1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65 w 975"/>
                <a:gd name="T1" fmla="*/ 48 h 101"/>
                <a:gd name="T2" fmla="*/ 965 w 975"/>
                <a:gd name="T3" fmla="*/ 0 h 101"/>
                <a:gd name="T4" fmla="*/ 0 w 975"/>
                <a:gd name="T5" fmla="*/ 24 h 101"/>
                <a:gd name="T6" fmla="*/ 0 w 975"/>
                <a:gd name="T7" fmla="*/ 101 h 101"/>
                <a:gd name="T8" fmla="*/ 965 w 975"/>
                <a:gd name="T9" fmla="*/ 48 h 101"/>
                <a:gd name="T10" fmla="*/ 96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21 w 2141"/>
                <a:gd name="T1" fmla="*/ 0 h 198"/>
                <a:gd name="T2" fmla="*/ 0 w 2141"/>
                <a:gd name="T3" fmla="*/ 156 h 198"/>
                <a:gd name="T4" fmla="*/ 0 w 2141"/>
                <a:gd name="T5" fmla="*/ 198 h 198"/>
                <a:gd name="T6" fmla="*/ 2121 w 2141"/>
                <a:gd name="T7" fmla="*/ 0 h 198"/>
                <a:gd name="T8" fmla="*/ 212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1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52 w 2517"/>
                <a:gd name="T1" fmla="*/ 276 h 276"/>
                <a:gd name="T2" fmla="*/ 2487 w 2517"/>
                <a:gd name="T3" fmla="*/ 204 h 276"/>
                <a:gd name="T4" fmla="*/ 2230 w 2517"/>
                <a:gd name="T5" fmla="*/ 0 h 276"/>
                <a:gd name="T6" fmla="*/ 0 w 2517"/>
                <a:gd name="T7" fmla="*/ 276 h 276"/>
                <a:gd name="T8" fmla="*/ 2152 w 2517"/>
                <a:gd name="T9" fmla="*/ 276 h 276"/>
                <a:gd name="T10" fmla="*/ 215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2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19 w 729"/>
                <a:gd name="T1" fmla="*/ 240 h 240"/>
                <a:gd name="T2" fmla="*/ 0 w 729"/>
                <a:gd name="T3" fmla="*/ 0 h 240"/>
                <a:gd name="T4" fmla="*/ 0 w 729"/>
                <a:gd name="T5" fmla="*/ 6 h 240"/>
                <a:gd name="T6" fmla="*/ 719 w 729"/>
                <a:gd name="T7" fmla="*/ 240 h 240"/>
                <a:gd name="T8" fmla="*/ 71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2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19 w 729"/>
                <a:gd name="T1" fmla="*/ 318 h 318"/>
                <a:gd name="T2" fmla="*/ 719 w 729"/>
                <a:gd name="T3" fmla="*/ 312 h 318"/>
                <a:gd name="T4" fmla="*/ 0 w 729"/>
                <a:gd name="T5" fmla="*/ 0 h 318"/>
                <a:gd name="T6" fmla="*/ 0 w 729"/>
                <a:gd name="T7" fmla="*/ 54 h 318"/>
                <a:gd name="T8" fmla="*/ 719 w 729"/>
                <a:gd name="T9" fmla="*/ 318 h 318"/>
                <a:gd name="T10" fmla="*/ 71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2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2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2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2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3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3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3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3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3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3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7200" smtClean="0">
                <a:solidFill>
                  <a:srgbClr val="FFFFFF"/>
                </a:solidFill>
                <a:latin typeface="Arial" charset="0"/>
                <a:ea typeface="ＭＳ Ｐゴシック" charset="0"/>
                <a:cs typeface="ＭＳ Ｐゴシック" charset="0"/>
              </a:endParaRPr>
            </a:p>
          </p:txBody>
        </p:sp>
        <p:sp>
          <p:nvSpPr>
            <p:cNvPr id="9423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424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sp>
            <p:nvSpPr>
              <p:cNvPr id="9424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7200">
                  <a:solidFill>
                    <a:srgbClr val="FFFFFF"/>
                  </a:solidFill>
                  <a:latin typeface="Arial" charset="0"/>
                  <a:ea typeface="ＭＳ Ｐゴシック" charset="0"/>
                  <a:cs typeface="ＭＳ Ｐゴシック" charset="0"/>
                </a:endParaRPr>
              </a:p>
            </p:txBody>
          </p:sp>
        </p:grpSp>
      </p:grpSp>
      <p:sp>
        <p:nvSpPr>
          <p:cNvPr id="9425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5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5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9425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mn-ea"/>
                <a:cs typeface="+mn-cs"/>
              </a:defRPr>
            </a:lvl1pPr>
          </a:lstStyle>
          <a:p>
            <a:pPr defTabSz="914400" fontAlgn="base">
              <a:spcBef>
                <a:spcPct val="0"/>
              </a:spcBef>
              <a:spcAft>
                <a:spcPct val="0"/>
              </a:spcAft>
              <a:defRPr/>
            </a:pPr>
            <a:endParaRPr lang="en-US">
              <a:solidFill>
                <a:srgbClr val="FFFFFF"/>
              </a:solidFill>
              <a:latin typeface="Arial" charset="0"/>
            </a:endParaRPr>
          </a:p>
        </p:txBody>
      </p:sp>
      <p:sp>
        <p:nvSpPr>
          <p:cNvPr id="9425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12E8BDD6-8B7C-A640-A638-F49799E53F5A}"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86080506"/>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xmlns:p14="http://schemas.microsoft.com/office/powerpoint/2010/mai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2D8247DA-ECFB-AF45-AAE5-3B9F858A7993}"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7936539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3800" b="1" smtClean="0">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225533"/>
      </p:ext>
    </p:extLst>
  </p:cSld>
  <p:clrMap bg1="dk2" tx1="lt1" bg2="dk1"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extLst>
      <p:ext uri="{BB962C8B-B14F-4D97-AF65-F5344CB8AC3E}">
        <p14:creationId xmlns:p14="http://schemas.microsoft.com/office/powerpoint/2010/main" val="3842899951"/>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xmlns:p14="http://schemas.microsoft.com/office/powerpoint/2010/mai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Microsoft_Word_97_-_2004_Document1.doc"/><Relationship Id="rId5" Type="http://schemas.openxmlformats.org/officeDocument/2006/relationships/image" Target="../media/image27.emf"/><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9.xml"/><Relationship Id="rId3"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2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4.xml"/><Relationship Id="rId3" Type="http://schemas.openxmlformats.org/officeDocument/2006/relationships/image" Target="../media/image6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5.xml"/><Relationship Id="rId3" Type="http://schemas.openxmlformats.org/officeDocument/2006/relationships/image" Target="../media/image6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6.xml"/><Relationship Id="rId3" Type="http://schemas.openxmlformats.org/officeDocument/2006/relationships/image" Target="../media/image6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7.xml"/><Relationship Id="rId3" Type="http://schemas.openxmlformats.org/officeDocument/2006/relationships/image" Target="../media/image6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8.xml"/><Relationship Id="rId3" Type="http://schemas.openxmlformats.org/officeDocument/2006/relationships/image" Target="../media/image6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49.xml"/><Relationship Id="rId3"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0.xml"/><Relationship Id="rId3" Type="http://schemas.openxmlformats.org/officeDocument/2006/relationships/image" Target="../media/image7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7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92.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93.png"/><Relationship Id="rId1" Type="http://schemas.openxmlformats.org/officeDocument/2006/relationships/themeOverride" Target="../theme/themeOverride2.xml"/><Relationship Id="rId2"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9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9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9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0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108.png"/></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1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1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1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1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1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2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20.emf"/><Relationship Id="rId1" Type="http://schemas.openxmlformats.org/officeDocument/2006/relationships/vmlDrawing" Target="../drawings/vmlDrawing1.vml"/><Relationship Id="rId2"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122.png"/></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6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2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2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2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26844" y="0"/>
            <a:ext cx="9170844" cy="6129180"/>
          </a:xfrm>
          <a:prstGeom prst="rect">
            <a:avLst/>
          </a:prstGeom>
        </p:spPr>
      </p:pic>
      <p:sp>
        <p:nvSpPr>
          <p:cNvPr id="8" name="Rectangle 2"/>
          <p:cNvSpPr txBox="1">
            <a:spLocks noChangeArrowheads="1"/>
          </p:cNvSpPr>
          <p:nvPr/>
        </p:nvSpPr>
        <p:spPr bwMode="auto">
          <a:xfrm>
            <a:off x="-26844" y="513961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Ecclesiastes 11:7–12:7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688" y="308430"/>
            <a:ext cx="9170844" cy="1103536"/>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Enjoy Your Youth</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533400" y="1447800"/>
            <a:ext cx="7772400" cy="1600200"/>
          </a:xfrm>
        </p:spPr>
        <p:txBody>
          <a:bodyPr/>
          <a:lstStyle/>
          <a:p>
            <a:pPr>
              <a:defRPr/>
            </a:pPr>
            <a:r>
              <a:rPr lang="en-US" sz="4700" b="1" dirty="0">
                <a:solidFill>
                  <a:srgbClr val="F8F8F8"/>
                </a:solidFill>
              </a:rPr>
              <a:t>What does this book address?</a:t>
            </a:r>
            <a:r>
              <a:rPr lang="en-US" sz="4700" dirty="0">
                <a:solidFill>
                  <a:schemeClr val="hlink"/>
                </a:solidFill>
                <a:effectLst>
                  <a:outerShdw blurRad="38100" dist="38100" dir="2700000" algn="tl">
                    <a:srgbClr val="FFFFFF"/>
                  </a:outerShdw>
                </a:effectLst>
              </a:rPr>
              <a:t> </a:t>
            </a:r>
          </a:p>
        </p:txBody>
      </p:sp>
      <p:sp>
        <p:nvSpPr>
          <p:cNvPr id="463874" name="Text Box 3"/>
          <p:cNvSpPr txBox="1">
            <a:spLocks noChangeArrowheads="1"/>
          </p:cNvSpPr>
          <p:nvPr/>
        </p:nvSpPr>
        <p:spPr bwMode="auto">
          <a:xfrm>
            <a:off x="1219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75" name="Text Box 4"/>
          <p:cNvSpPr txBox="1">
            <a:spLocks noChangeArrowheads="1"/>
          </p:cNvSpPr>
          <p:nvPr/>
        </p:nvSpPr>
        <p:spPr bwMode="auto">
          <a:xfrm>
            <a:off x="1676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76" name="Text Box 5"/>
          <p:cNvSpPr txBox="1">
            <a:spLocks noChangeArrowheads="1"/>
          </p:cNvSpPr>
          <p:nvPr/>
        </p:nvSpPr>
        <p:spPr bwMode="auto">
          <a:xfrm>
            <a:off x="2133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77" name="Text Box 6"/>
          <p:cNvSpPr txBox="1">
            <a:spLocks noChangeArrowheads="1"/>
          </p:cNvSpPr>
          <p:nvPr/>
        </p:nvSpPr>
        <p:spPr bwMode="auto">
          <a:xfrm>
            <a:off x="2590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78" name="Text Box 7"/>
          <p:cNvSpPr txBox="1">
            <a:spLocks noChangeArrowheads="1"/>
          </p:cNvSpPr>
          <p:nvPr/>
        </p:nvSpPr>
        <p:spPr bwMode="auto">
          <a:xfrm>
            <a:off x="3048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79" name="Text Box 8"/>
          <p:cNvSpPr txBox="1">
            <a:spLocks noChangeArrowheads="1"/>
          </p:cNvSpPr>
          <p:nvPr/>
        </p:nvSpPr>
        <p:spPr bwMode="auto">
          <a:xfrm>
            <a:off x="3505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0" name="Text Box 9"/>
          <p:cNvSpPr txBox="1">
            <a:spLocks noChangeArrowheads="1"/>
          </p:cNvSpPr>
          <p:nvPr/>
        </p:nvSpPr>
        <p:spPr bwMode="auto">
          <a:xfrm>
            <a:off x="3962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1" name="Text Box 10"/>
          <p:cNvSpPr txBox="1">
            <a:spLocks noChangeArrowheads="1"/>
          </p:cNvSpPr>
          <p:nvPr/>
        </p:nvSpPr>
        <p:spPr bwMode="auto">
          <a:xfrm>
            <a:off x="4419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2" name="Text Box 11"/>
          <p:cNvSpPr txBox="1">
            <a:spLocks noChangeArrowheads="1"/>
          </p:cNvSpPr>
          <p:nvPr/>
        </p:nvSpPr>
        <p:spPr bwMode="auto">
          <a:xfrm>
            <a:off x="4876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3" name="Text Box 12"/>
          <p:cNvSpPr txBox="1">
            <a:spLocks noChangeArrowheads="1"/>
          </p:cNvSpPr>
          <p:nvPr/>
        </p:nvSpPr>
        <p:spPr bwMode="auto">
          <a:xfrm>
            <a:off x="5334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4" name="Text Box 13"/>
          <p:cNvSpPr txBox="1">
            <a:spLocks noChangeArrowheads="1"/>
          </p:cNvSpPr>
          <p:nvPr/>
        </p:nvSpPr>
        <p:spPr bwMode="auto">
          <a:xfrm>
            <a:off x="57912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5" name="Text Box 14"/>
          <p:cNvSpPr txBox="1">
            <a:spLocks noChangeArrowheads="1"/>
          </p:cNvSpPr>
          <p:nvPr/>
        </p:nvSpPr>
        <p:spPr bwMode="auto">
          <a:xfrm>
            <a:off x="62484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6" name="Text Box 15"/>
          <p:cNvSpPr txBox="1">
            <a:spLocks noChangeArrowheads="1"/>
          </p:cNvSpPr>
          <p:nvPr/>
        </p:nvSpPr>
        <p:spPr bwMode="auto">
          <a:xfrm>
            <a:off x="67056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7" name="Text Box 16"/>
          <p:cNvSpPr txBox="1">
            <a:spLocks noChangeArrowheads="1"/>
          </p:cNvSpPr>
          <p:nvPr/>
        </p:nvSpPr>
        <p:spPr bwMode="auto">
          <a:xfrm>
            <a:off x="71628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
        <p:nvSpPr>
          <p:cNvPr id="463888" name="Text Box 17"/>
          <p:cNvSpPr txBox="1">
            <a:spLocks noChangeArrowheads="1"/>
          </p:cNvSpPr>
          <p:nvPr/>
        </p:nvSpPr>
        <p:spPr bwMode="auto">
          <a:xfrm>
            <a:off x="7620000" y="31242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smtClean="0">
                <a:solidFill>
                  <a:srgbClr val="CC0000"/>
                </a:solidFill>
                <a:latin typeface="Wingdings" charset="0"/>
              </a:rPr>
              <a:t>Q</a:t>
            </a:r>
            <a:endParaRPr lang="en-US" sz="3200" b="1" smtClean="0">
              <a:solidFill>
                <a:srgbClr val="F8F8F8"/>
              </a:solidFill>
              <a:latin typeface="Wingdings" charset="0"/>
            </a:endParaRPr>
          </a:p>
        </p:txBody>
      </p:sp>
    </p:spTree>
    <p:extLst>
      <p:ext uri="{BB962C8B-B14F-4D97-AF65-F5344CB8AC3E}">
        <p14:creationId xmlns:p14="http://schemas.microsoft.com/office/powerpoint/2010/main" val="378948819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762000" y="1143000"/>
            <a:ext cx="7772400" cy="1600200"/>
          </a:xfrm>
        </p:spPr>
        <p:txBody>
          <a:bodyPr/>
          <a:lstStyle/>
          <a:p>
            <a:pPr>
              <a:defRPr/>
            </a:pPr>
            <a:r>
              <a:rPr lang="en-US" sz="4700" b="1" dirty="0">
                <a:solidFill>
                  <a:srgbClr val="F8F8F8"/>
                </a:solidFill>
              </a:rPr>
              <a:t>In </a:t>
            </a:r>
            <a:r>
              <a:rPr lang="en-US" sz="4700" b="1" dirty="0" smtClean="0">
                <a:solidFill>
                  <a:srgbClr val="F8F8F8"/>
                </a:solidFill>
              </a:rPr>
              <a:t>my opinion</a:t>
            </a:r>
            <a:endParaRPr lang="en-US" sz="4700" dirty="0">
              <a:solidFill>
                <a:schemeClr val="hlink"/>
              </a:solidFill>
              <a:effectLst>
                <a:outerShdw blurRad="38100" dist="38100" dir="2700000" algn="tl">
                  <a:srgbClr val="FFFFFF"/>
                </a:outerShdw>
              </a:effectLst>
            </a:endParaRPr>
          </a:p>
        </p:txBody>
      </p:sp>
      <p:sp>
        <p:nvSpPr>
          <p:cNvPr id="102403" name="Text Box 3"/>
          <p:cNvSpPr txBox="1">
            <a:spLocks noChangeArrowheads="1"/>
          </p:cNvSpPr>
          <p:nvPr/>
        </p:nvSpPr>
        <p:spPr bwMode="auto">
          <a:xfrm>
            <a:off x="6629400" y="16764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4000" b="1" smtClean="0">
                <a:solidFill>
                  <a:srgbClr val="FFFFFF"/>
                </a:solidFill>
                <a:latin typeface="Arial" charset="0"/>
                <a:cs typeface="Arial" charset="0"/>
              </a:rPr>
              <a:t>. . . . .</a:t>
            </a:r>
            <a:r>
              <a:rPr lang="en-US" smtClean="0">
                <a:solidFill>
                  <a:srgbClr val="FFFFFF"/>
                </a:solidFill>
                <a:latin typeface="Arial" charset="0"/>
                <a:cs typeface="Arial" charset="0"/>
              </a:rPr>
              <a:t> </a:t>
            </a:r>
          </a:p>
        </p:txBody>
      </p:sp>
    </p:spTree>
    <p:extLst>
      <p:ext uri="{BB962C8B-B14F-4D97-AF65-F5344CB8AC3E}">
        <p14:creationId xmlns:p14="http://schemas.microsoft.com/office/powerpoint/2010/main" val="344302727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609600" y="1524000"/>
            <a:ext cx="7772400" cy="1600200"/>
          </a:xfrm>
        </p:spPr>
        <p:txBody>
          <a:bodyPr/>
          <a:lstStyle/>
          <a:p>
            <a:pPr>
              <a:defRPr/>
            </a:pPr>
            <a:r>
              <a:rPr lang="en-US" sz="4700" b="1">
                <a:solidFill>
                  <a:srgbClr val="F8F8F8"/>
                </a:solidFill>
              </a:rPr>
              <a:t>. . . . a thousand and one things!</a:t>
            </a:r>
            <a:endParaRPr lang="en-US" sz="4700">
              <a:solidFill>
                <a:schemeClr val="hlink"/>
              </a:solidFill>
              <a:effectLst>
                <a:outerShdw blurRad="38100" dist="38100" dir="2700000" algn="tl">
                  <a:srgbClr val="FFFFFF"/>
                </a:outerShdw>
              </a:effectLst>
            </a:endParaRPr>
          </a:p>
        </p:txBody>
      </p:sp>
    </p:spTree>
    <p:extLst>
      <p:ext uri="{BB962C8B-B14F-4D97-AF65-F5344CB8AC3E}">
        <p14:creationId xmlns:p14="http://schemas.microsoft.com/office/powerpoint/2010/main" val="3703339246"/>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0" y="1219200"/>
            <a:ext cx="9144000" cy="2286000"/>
          </a:xfrm>
        </p:spPr>
        <p:txBody>
          <a:bodyPr/>
          <a:lstStyle/>
          <a:p>
            <a:pPr>
              <a:defRPr/>
            </a:pPr>
            <a:r>
              <a:rPr lang="en-US" sz="4700" b="1" dirty="0">
                <a:solidFill>
                  <a:srgbClr val="F8F8F8"/>
                </a:solidFill>
              </a:rPr>
              <a:t>But with careful reading, </a:t>
            </a:r>
            <a:r>
              <a:rPr lang="en-US" sz="4700" b="1" dirty="0" smtClean="0">
                <a:solidFill>
                  <a:srgbClr val="F8F8F8"/>
                </a:solidFill>
              </a:rPr>
              <a:t/>
            </a:r>
            <a:br>
              <a:rPr lang="en-US" sz="4700" b="1" dirty="0" smtClean="0">
                <a:solidFill>
                  <a:srgbClr val="F8F8F8"/>
                </a:solidFill>
              </a:rPr>
            </a:br>
            <a:r>
              <a:rPr lang="en-US" sz="4700" b="1" dirty="0" smtClean="0">
                <a:solidFill>
                  <a:srgbClr val="F8F8F8"/>
                </a:solidFill>
              </a:rPr>
              <a:t>you </a:t>
            </a:r>
            <a:r>
              <a:rPr lang="en-US" sz="4700" b="1" dirty="0">
                <a:solidFill>
                  <a:srgbClr val="F8F8F8"/>
                </a:solidFill>
              </a:rPr>
              <a:t>will find </a:t>
            </a:r>
            <a:br>
              <a:rPr lang="en-US" sz="4700" b="1" dirty="0">
                <a:solidFill>
                  <a:srgbClr val="F8F8F8"/>
                </a:solidFill>
              </a:rPr>
            </a:br>
            <a:r>
              <a:rPr lang="en-US" sz="4700" b="1" dirty="0">
                <a:solidFill>
                  <a:srgbClr val="FFFF66"/>
                </a:solidFill>
              </a:rPr>
              <a:t>3 </a:t>
            </a:r>
            <a:r>
              <a:rPr lang="en-US" sz="4700" b="1" dirty="0" smtClean="0">
                <a:solidFill>
                  <a:srgbClr val="FFFF66"/>
                </a:solidFill>
              </a:rPr>
              <a:t>fleeting areas of life:</a:t>
            </a:r>
            <a:endParaRPr lang="en-US" sz="4700" dirty="0">
              <a:solidFill>
                <a:schemeClr val="hlink"/>
              </a:solidFill>
              <a:effectLst>
                <a:outerShdw blurRad="38100" dist="38100" dir="2700000" algn="tl">
                  <a:srgbClr val="FFFFFF"/>
                </a:outerShdw>
              </a:effectLst>
            </a:endParaRPr>
          </a:p>
        </p:txBody>
      </p:sp>
    </p:spTree>
    <p:extLst>
      <p:ext uri="{BB962C8B-B14F-4D97-AF65-F5344CB8AC3E}">
        <p14:creationId xmlns:p14="http://schemas.microsoft.com/office/powerpoint/2010/main" val="3261108547"/>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p:nvPr>
        </p:nvSpPr>
        <p:spPr>
          <a:xfrm>
            <a:off x="1066800" y="1143000"/>
            <a:ext cx="7010400" cy="1981200"/>
          </a:xfrm>
        </p:spPr>
        <p:txBody>
          <a:bodyPr/>
          <a:lstStyle/>
          <a:p>
            <a:pPr>
              <a:defRPr/>
            </a:pPr>
            <a:r>
              <a:rPr lang="en-US" sz="4800" b="1" dirty="0" smtClean="0">
                <a:solidFill>
                  <a:srgbClr val="F8F8F8"/>
                </a:solidFill>
              </a:rPr>
              <a:t>Fleeting nature of </a:t>
            </a:r>
            <a:r>
              <a:rPr lang="en-US" sz="4800" b="1" dirty="0">
                <a:solidFill>
                  <a:srgbClr val="F8F8F8"/>
                </a:solidFill>
              </a:rPr>
              <a:t>human achievement</a:t>
            </a:r>
            <a:endParaRPr lang="en-US" sz="4700" dirty="0">
              <a:solidFill>
                <a:schemeClr val="hlink"/>
              </a:solidFill>
              <a:effectLst>
                <a:outerShdw blurRad="38100" dist="38100" dir="2700000" algn="tl">
                  <a:srgbClr val="FFFFFF"/>
                </a:outerShdw>
              </a:effectLst>
            </a:endParaRPr>
          </a:p>
        </p:txBody>
      </p:sp>
      <p:sp>
        <p:nvSpPr>
          <p:cNvPr id="472066" name="Text Box 3"/>
          <p:cNvSpPr txBox="1">
            <a:spLocks noChangeArrowheads="1"/>
          </p:cNvSpPr>
          <p:nvPr/>
        </p:nvSpPr>
        <p:spPr bwMode="auto">
          <a:xfrm>
            <a:off x="3886200" y="1371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endParaRPr lang="en-US" smtClean="0">
              <a:solidFill>
                <a:srgbClr val="000000"/>
              </a:solidFill>
              <a:latin typeface="Arial" charset="0"/>
              <a:cs typeface="Arial" charset="0"/>
            </a:endParaRPr>
          </a:p>
        </p:txBody>
      </p:sp>
      <p:sp>
        <p:nvSpPr>
          <p:cNvPr id="472067" name="Text Box 4"/>
          <p:cNvSpPr txBox="1">
            <a:spLocks noChangeArrowheads="1"/>
          </p:cNvSpPr>
          <p:nvPr/>
        </p:nvSpPr>
        <p:spPr bwMode="auto">
          <a:xfrm>
            <a:off x="3810000" y="6858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4000" b="1" i="1" smtClean="0">
                <a:solidFill>
                  <a:srgbClr val="FFFF99"/>
                </a:solidFill>
                <a:latin typeface="Arial" charset="0"/>
                <a:cs typeface="Arial" charset="0"/>
              </a:rPr>
              <a:t>1</a:t>
            </a:r>
            <a:endParaRPr lang="en-US" smtClean="0">
              <a:solidFill>
                <a:srgbClr val="FFFF99"/>
              </a:solidFill>
              <a:latin typeface="Arial" charset="0"/>
              <a:cs typeface="Arial" charset="0"/>
            </a:endParaRPr>
          </a:p>
        </p:txBody>
      </p:sp>
      <p:pic>
        <p:nvPicPr>
          <p:cNvPr id="472068" name="Picture 5" descr="SP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2971800"/>
            <a:ext cx="4648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69" name="Picture 6" descr="DI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3487738"/>
            <a:ext cx="39624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609638"/>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990600" y="1219200"/>
            <a:ext cx="7086600" cy="1828800"/>
          </a:xfrm>
        </p:spPr>
        <p:txBody>
          <a:bodyPr/>
          <a:lstStyle/>
          <a:p>
            <a:pPr>
              <a:defRPr/>
            </a:pPr>
            <a:r>
              <a:rPr lang="en-US" sz="4800" b="1" dirty="0">
                <a:solidFill>
                  <a:srgbClr val="F8F8F8"/>
                </a:solidFill>
              </a:rPr>
              <a:t>Fleeting nature </a:t>
            </a:r>
            <a:r>
              <a:rPr lang="en-US" sz="4800" b="1" dirty="0" smtClean="0">
                <a:solidFill>
                  <a:srgbClr val="F8F8F8"/>
                </a:solidFill>
              </a:rPr>
              <a:t>of </a:t>
            </a:r>
            <a:r>
              <a:rPr lang="en-US" sz="4800" b="1" dirty="0">
                <a:solidFill>
                  <a:srgbClr val="F8F8F8"/>
                </a:solidFill>
              </a:rPr>
              <a:t>human wisdom</a:t>
            </a:r>
            <a:endParaRPr lang="en-US" sz="4700" dirty="0">
              <a:solidFill>
                <a:schemeClr val="hlink"/>
              </a:solidFill>
              <a:effectLst>
                <a:outerShdw blurRad="38100" dist="38100" dir="2700000" algn="tl">
                  <a:srgbClr val="FFFFFF"/>
                </a:outerShdw>
              </a:effectLst>
            </a:endParaRPr>
          </a:p>
        </p:txBody>
      </p:sp>
      <p:sp>
        <p:nvSpPr>
          <p:cNvPr id="475138" name="Text Box 3"/>
          <p:cNvSpPr txBox="1">
            <a:spLocks noChangeArrowheads="1"/>
          </p:cNvSpPr>
          <p:nvPr/>
        </p:nvSpPr>
        <p:spPr bwMode="auto">
          <a:xfrm>
            <a:off x="3962400" y="7620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4000" b="1" i="1" smtClean="0">
                <a:solidFill>
                  <a:srgbClr val="FFFF99"/>
                </a:solidFill>
                <a:latin typeface="Arial" charset="0"/>
                <a:cs typeface="Arial" charset="0"/>
              </a:rPr>
              <a:t>2</a:t>
            </a:r>
            <a:endParaRPr lang="en-US" smtClean="0">
              <a:solidFill>
                <a:srgbClr val="F8F8F8"/>
              </a:solidFill>
              <a:latin typeface="Arial" charset="0"/>
              <a:cs typeface="Arial" charset="0"/>
            </a:endParaRPr>
          </a:p>
        </p:txBody>
      </p:sp>
      <p:pic>
        <p:nvPicPr>
          <p:cNvPr id="475139" name="Picture 4" descr="TOO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3581400"/>
            <a:ext cx="3962400"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140" name="Picture 5" descr="COMPU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0" y="3048000"/>
            <a:ext cx="4800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56280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ctrTitle"/>
          </p:nvPr>
        </p:nvSpPr>
        <p:spPr>
          <a:xfrm>
            <a:off x="3505200" y="1676400"/>
            <a:ext cx="1905000" cy="838200"/>
          </a:xfrm>
        </p:spPr>
        <p:txBody>
          <a:bodyPr/>
          <a:lstStyle/>
          <a:p>
            <a:pPr>
              <a:defRPr/>
            </a:pPr>
            <a:r>
              <a:rPr lang="en-US" sz="6000" b="1" dirty="0">
                <a:solidFill>
                  <a:srgbClr val="F8F8F8"/>
                </a:solidFill>
              </a:rPr>
              <a:t>and</a:t>
            </a:r>
            <a:endParaRPr lang="en-US" sz="4700" dirty="0">
              <a:solidFill>
                <a:schemeClr val="hlink"/>
              </a:solidFill>
              <a:effectLst>
                <a:outerShdw blurRad="38100" dist="38100" dir="2700000" algn="tl">
                  <a:srgbClr val="FFFFFF"/>
                </a:outerShdw>
              </a:effectLst>
            </a:endParaRPr>
          </a:p>
        </p:txBody>
      </p:sp>
    </p:spTree>
    <p:extLst>
      <p:ext uri="{BB962C8B-B14F-4D97-AF65-F5344CB8AC3E}">
        <p14:creationId xmlns:p14="http://schemas.microsoft.com/office/powerpoint/2010/main" val="277539427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ctrTitle"/>
          </p:nvPr>
        </p:nvSpPr>
        <p:spPr>
          <a:xfrm>
            <a:off x="609600" y="1295400"/>
            <a:ext cx="8001000" cy="1143000"/>
          </a:xfrm>
        </p:spPr>
        <p:txBody>
          <a:bodyPr/>
          <a:lstStyle/>
          <a:p>
            <a:pPr>
              <a:defRPr/>
            </a:pPr>
            <a:r>
              <a:rPr lang="en-US" sz="4800" b="1" dirty="0" smtClean="0">
                <a:solidFill>
                  <a:srgbClr val="F8F8F8"/>
                </a:solidFill>
              </a:rPr>
              <a:t>Fleeting nature of youth</a:t>
            </a:r>
            <a:endParaRPr lang="en-US" sz="4700" dirty="0">
              <a:solidFill>
                <a:schemeClr val="hlink"/>
              </a:solidFill>
              <a:effectLst>
                <a:outerShdw blurRad="38100" dist="38100" dir="2700000" algn="tl">
                  <a:srgbClr val="FFFFFF"/>
                </a:outerShdw>
              </a:effectLst>
            </a:endParaRPr>
          </a:p>
        </p:txBody>
      </p:sp>
      <p:sp>
        <p:nvSpPr>
          <p:cNvPr id="479234" name="Text Box 3"/>
          <p:cNvSpPr txBox="1">
            <a:spLocks noChangeArrowheads="1"/>
          </p:cNvSpPr>
          <p:nvPr/>
        </p:nvSpPr>
        <p:spPr bwMode="auto">
          <a:xfrm>
            <a:off x="3886200" y="762000"/>
            <a:ext cx="838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4000" b="1" i="1" smtClean="0">
                <a:solidFill>
                  <a:srgbClr val="FFFF99"/>
                </a:solidFill>
                <a:latin typeface="Arial" charset="0"/>
                <a:cs typeface="Arial" charset="0"/>
              </a:rPr>
              <a:t>3</a:t>
            </a:r>
            <a:endParaRPr lang="en-US" smtClean="0">
              <a:solidFill>
                <a:srgbClr val="FFFF99"/>
              </a:solidFill>
              <a:latin typeface="Arial" charset="0"/>
              <a:cs typeface="Arial" charset="0"/>
            </a:endParaRPr>
          </a:p>
        </p:txBody>
      </p:sp>
      <p:pic>
        <p:nvPicPr>
          <p:cNvPr id="479235" name="Picture 4" descr="K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2438400"/>
            <a:ext cx="5410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36" name="Picture 5" descr="BO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600" y="2503512"/>
            <a:ext cx="28384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95460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rgbClr val="CCFFCC"/>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graphicFrame>
        <p:nvGraphicFramePr>
          <p:cNvPr id="483331" name="Object 2"/>
          <p:cNvGraphicFramePr>
            <a:graphicFrameLocks noChangeAspect="1"/>
          </p:cNvGraphicFramePr>
          <p:nvPr>
            <p:extLst>
              <p:ext uri="{D42A27DB-BD31-4B8C-83A1-F6EECF244321}">
                <p14:modId xmlns:p14="http://schemas.microsoft.com/office/powerpoint/2010/main" val="1596509903"/>
              </p:ext>
            </p:extLst>
          </p:nvPr>
        </p:nvGraphicFramePr>
        <p:xfrm>
          <a:off x="-23813" y="269835"/>
          <a:ext cx="9563101" cy="6864350"/>
        </p:xfrm>
        <a:graphic>
          <a:graphicData uri="http://schemas.openxmlformats.org/presentationml/2006/ole">
            <mc:AlternateContent xmlns:mc="http://schemas.openxmlformats.org/markup-compatibility/2006">
              <mc:Choice xmlns:v="urn:schemas-microsoft-com:vml" Requires="v">
                <p:oleObj spid="_x0000_s67753" name="Document" r:id="rId4" imgW="6286500" imgH="4241800" progId="Word.Document.8">
                  <p:embed/>
                </p:oleObj>
              </mc:Choice>
              <mc:Fallback>
                <p:oleObj name="Document" r:id="rId4" imgW="6286500" imgH="4241800" progId="Word.Document.8">
                  <p:embed/>
                  <p:pic>
                    <p:nvPicPr>
                      <p:cNvPr id="0" name=""/>
                      <p:cNvPicPr>
                        <a:picLocks noChangeAspect="1" noChangeArrowheads="1"/>
                      </p:cNvPicPr>
                      <p:nvPr/>
                    </p:nvPicPr>
                    <p:blipFill>
                      <a:blip r:embed="rId5"/>
                      <a:srcRect/>
                      <a:stretch>
                        <a:fillRect/>
                      </a:stretch>
                    </p:blipFill>
                    <p:spPr bwMode="auto">
                      <a:xfrm>
                        <a:off x="-23813" y="269835"/>
                        <a:ext cx="9563101" cy="6864350"/>
                      </a:xfrm>
                      <a:prstGeom prst="rect">
                        <a:avLst/>
                      </a:prstGeom>
                      <a:noFill/>
                      <a:ln>
                        <a:noFill/>
                      </a:ln>
                    </p:spPr>
                  </p:pic>
                </p:oleObj>
              </mc:Fallback>
            </mc:AlternateContent>
          </a:graphicData>
        </a:graphic>
      </p:graphicFrame>
      <p:sp>
        <p:nvSpPr>
          <p:cNvPr id="131075" name="Rectangle 2"/>
          <p:cNvSpPr>
            <a:spLocks noGrp="1" noChangeArrowheads="1"/>
          </p:cNvSpPr>
          <p:nvPr>
            <p:ph type="title"/>
          </p:nvPr>
        </p:nvSpPr>
        <p:spPr>
          <a:xfrm>
            <a:off x="0" y="0"/>
            <a:ext cx="9144000" cy="461963"/>
          </a:xfrm>
          <a:solidFill>
            <a:srgbClr val="0000FF"/>
          </a:solidFill>
        </p:spPr>
        <p:txBody>
          <a:bodyPr/>
          <a:lstStyle/>
          <a:p>
            <a:pPr>
              <a:defRPr/>
            </a:pPr>
            <a:r>
              <a:rPr lang="en-US" sz="3200" b="1" dirty="0" smtClean="0">
                <a:latin typeface="Arial" charset="0"/>
                <a:cs typeface="Arial" charset="0"/>
              </a:rPr>
              <a:t>Ecclesiastes Overview</a:t>
            </a:r>
            <a:endParaRPr lang="en-US" sz="32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b="1" smtClean="0">
                <a:solidFill>
                  <a:srgbClr val="FFFFFF"/>
                </a:solidFill>
                <a:latin typeface="Arial" charset="0"/>
                <a:cs typeface="Arial" charset="0"/>
              </a:rPr>
              <a:t>403</a:t>
            </a:r>
          </a:p>
        </p:txBody>
      </p:sp>
      <p:sp>
        <p:nvSpPr>
          <p:cNvPr id="2" name="Oval 1"/>
          <p:cNvSpPr/>
          <p:nvPr/>
        </p:nvSpPr>
        <p:spPr bwMode="auto">
          <a:xfrm>
            <a:off x="6876144" y="1578428"/>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072170675"/>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Life has three stages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Youth</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0-30</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dirty="0" smtClean="0">
                <a:effectLst>
                  <a:glow rad="127000">
                    <a:schemeClr val="tx1"/>
                  </a:glow>
                </a:effectLst>
                <a:latin typeface="Arial" charset="0"/>
                <a:ea typeface="ＭＳ Ｐゴシック" charset="0"/>
                <a:cs typeface="ＭＳ Ｐゴシック" charset="0"/>
              </a:rPr>
              <a:t>Eccl. 11:7</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–12:7</a:t>
            </a:r>
            <a:endParaRPr lang="en-US" sz="5400" b="1" dirty="0">
              <a:effectLst>
                <a:glow rad="1270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Youth</a:t>
            </a:r>
            <a:br>
              <a:rPr lang="en-US" sz="5400" b="1" dirty="0" smtClean="0">
                <a:solidFill>
                  <a:srgbClr val="FFFF00"/>
                </a:solidFill>
                <a:effectLst>
                  <a:glow rad="127000">
                    <a:schemeClr val="tx1"/>
                  </a:glow>
                </a:effectLst>
                <a:latin typeface="Arial" charset="0"/>
                <a:ea typeface="ＭＳ Ｐゴシック" charset="0"/>
                <a:cs typeface="ＭＳ Ｐゴシック" charset="0"/>
              </a:rPr>
            </a:br>
            <a:r>
              <a:rPr lang="en-US" sz="5400" b="1" dirty="0" smtClean="0">
                <a:solidFill>
                  <a:srgbClr val="FFFF00"/>
                </a:solidFill>
                <a:effectLst>
                  <a:glow rad="127000">
                    <a:schemeClr val="tx1"/>
                  </a:glow>
                </a:effectLst>
                <a:latin typeface="Arial" charset="0"/>
                <a:ea typeface="ＭＳ Ｐゴシック" charset="0"/>
                <a:cs typeface="ＭＳ Ｐゴシック" charset="0"/>
              </a:rPr>
              <a:t>0-30</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grpSp>
        <p:nvGrpSpPr>
          <p:cNvPr id="3" name="Group 2"/>
          <p:cNvGrpSpPr/>
          <p:nvPr/>
        </p:nvGrpSpPr>
        <p:grpSpPr>
          <a:xfrm>
            <a:off x="-9953" y="2334712"/>
            <a:ext cx="5776577" cy="4523288"/>
            <a:chOff x="-9953" y="2334712"/>
            <a:chExt cx="5776577"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9953"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673100">
                      <a:schemeClr val="tx1"/>
                    </a:glow>
                  </a:effectLst>
                  <a:latin typeface="Arial" charset="0"/>
                  <a:ea typeface="ＭＳ Ｐゴシック" charset="0"/>
                  <a:cs typeface="ＭＳ Ｐゴシック" charset="0"/>
                </a:rPr>
                <a:t>Focus </a:t>
              </a:r>
              <a:br>
                <a:rPr lang="en-US" sz="5400" b="1" dirty="0" smtClean="0">
                  <a:effectLst>
                    <a:glow rad="673100">
                      <a:schemeClr val="tx1"/>
                    </a:glow>
                  </a:effectLst>
                  <a:latin typeface="Arial" charset="0"/>
                  <a:ea typeface="ＭＳ Ｐゴシック" charset="0"/>
                  <a:cs typeface="ＭＳ Ｐゴシック" charset="0"/>
                </a:rPr>
              </a:br>
              <a:r>
                <a:rPr lang="en-US" sz="5400" b="1" dirty="0" smtClean="0">
                  <a:effectLst>
                    <a:glow rad="673100">
                      <a:schemeClr val="tx1"/>
                    </a:glow>
                  </a:effectLst>
                  <a:latin typeface="Arial" charset="0"/>
                  <a:ea typeface="ＭＳ Ｐゴシック" charset="0"/>
                  <a:cs typeface="ＭＳ Ｐゴシック" charset="0"/>
                </a:rPr>
                <a:t>on 2 pursuits</a:t>
              </a:r>
              <a:endParaRPr lang="en-US" sz="5400" b="1" dirty="0">
                <a:effectLst>
                  <a:glow rad="673100">
                    <a:schemeClr val="tx1"/>
                  </a:glow>
                </a:effectLst>
                <a:latin typeface="Arial" charset="0"/>
                <a:ea typeface="ＭＳ Ｐゴシック" charset="0"/>
                <a:cs typeface="ＭＳ Ｐゴシック" charset="0"/>
              </a:endParaRP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673100">
                    <a:schemeClr val="tx1"/>
                  </a:glow>
                </a:effectLst>
                <a:latin typeface="Arial" charset="0"/>
                <a:ea typeface="ＭＳ Ｐゴシック" charset="0"/>
                <a:cs typeface="ＭＳ Ｐゴシック" charset="0"/>
              </a:rPr>
              <a:t>What should youth </a:t>
            </a:r>
            <a:r>
              <a:rPr lang="en-US" sz="5400" b="1" dirty="0" smtClean="0">
                <a:solidFill>
                  <a:srgbClr val="FFFF00"/>
                </a:solidFill>
                <a:effectLst>
                  <a:glow rad="673100">
                    <a:schemeClr val="tx1"/>
                  </a:glow>
                </a:effectLst>
                <a:latin typeface="Arial" charset="0"/>
                <a:ea typeface="ＭＳ Ｐゴシック" charset="0"/>
                <a:cs typeface="ＭＳ Ｐゴシック" charset="0"/>
              </a:rPr>
              <a:t>pursue</a:t>
            </a:r>
            <a:r>
              <a:rPr lang="en-US" sz="5400" b="1" dirty="0" smtClean="0">
                <a:effectLst>
                  <a:glow rad="673100">
                    <a:schemeClr val="tx1"/>
                  </a:glow>
                </a:effectLst>
                <a:latin typeface="Arial" charset="0"/>
                <a:ea typeface="ＭＳ Ｐゴシック" charset="0"/>
                <a:cs typeface="ＭＳ Ｐゴシック" charset="0"/>
              </a:rPr>
              <a:t> in life?</a:t>
            </a:r>
            <a:endParaRPr lang="en-US" sz="5400" b="1" dirty="0">
              <a:effectLst>
                <a:glow rad="6731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8345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402955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1400" y="3216079"/>
            <a:ext cx="7048500" cy="3016641"/>
          </a:xfrm>
          <a:prstGeom prst="rect">
            <a:avLst/>
          </a:prstGeom>
        </p:spPr>
      </p:pic>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Are you a youth?</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833343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a:extLst/>
        </p:spPr>
        <p:txBody>
          <a:bodyPr/>
          <a:lstStyle/>
          <a:p>
            <a:pPr marL="798513" indent="-798513" algn="l">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solidFill>
                  <a:srgbClr val="FFFF00"/>
                </a:solidFill>
                <a:effectLst>
                  <a:glow rad="127000">
                    <a:schemeClr val="tx1"/>
                  </a:glow>
                </a:effectLst>
                <a:latin typeface="Arial" charset="0"/>
                <a:ea typeface="ＭＳ Ｐゴシック" charset="0"/>
                <a:cs typeface="ＭＳ Ｐゴシック" charset="0"/>
              </a:rPr>
              <a:t>Enjoy </a:t>
            </a:r>
            <a:r>
              <a:rPr lang="en-US" sz="4800" b="1" dirty="0">
                <a:solidFill>
                  <a:srgbClr val="FFFF00"/>
                </a:solidFill>
                <a:effectLst>
                  <a:glow rad="127000">
                    <a:schemeClr val="tx1"/>
                  </a:glow>
                </a:effectLst>
                <a:latin typeface="Arial" charset="0"/>
                <a:ea typeface="ＭＳ Ｐゴシック" charset="0"/>
                <a:cs typeface="ＭＳ Ｐゴシック" charset="0"/>
              </a:rPr>
              <a:t>life</a:t>
            </a:r>
            <a:r>
              <a:rPr lang="en-US" sz="4800" b="1" dirty="0">
                <a:effectLst>
                  <a:glow rad="127000">
                    <a:schemeClr val="tx1"/>
                  </a:glow>
                </a:effectLst>
                <a:latin typeface="Arial" charset="0"/>
                <a:ea typeface="ＭＳ Ｐゴシック" charset="0"/>
                <a:cs typeface="ＭＳ Ｐゴシック" charset="0"/>
              </a:rPr>
              <a:t> now before judgment and death comes (11:7-10)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3825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0"/>
            <a:ext cx="88300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Enjoy your whole life now before death comes (11:7-8</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8977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0644" y="116632"/>
            <a:ext cx="4583356"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"Light </a:t>
            </a:r>
            <a:r>
              <a:rPr lang="en-US" sz="3600" b="1" dirty="0">
                <a:effectLst>
                  <a:glow rad="127000">
                    <a:schemeClr val="tx1"/>
                  </a:glow>
                </a:effectLst>
                <a:latin typeface="Arial" charset="0"/>
                <a:ea typeface="ＭＳ Ｐゴシック" charset="0"/>
                <a:cs typeface="ＭＳ Ｐゴシック" charset="0"/>
              </a:rPr>
              <a:t>is sweet; how pleasant to see a new day </a:t>
            </a:r>
            <a:r>
              <a:rPr lang="en-US" sz="3600" b="1" dirty="0" smtClean="0">
                <a:effectLst>
                  <a:glow rad="127000">
                    <a:schemeClr val="tx1"/>
                  </a:glow>
                </a:effectLst>
                <a:latin typeface="Arial" charset="0"/>
                <a:ea typeface="ＭＳ Ｐゴシック" charset="0"/>
                <a:cs typeface="ＭＳ Ｐゴシック" charset="0"/>
              </a:rPr>
              <a:t>dawning"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(11:7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45" y="0"/>
            <a:ext cx="4574689" cy="6858000"/>
          </a:xfrm>
          <a:prstGeom prst="rect">
            <a:avLst/>
          </a:prstGeom>
        </p:spPr>
      </p:pic>
    </p:spTree>
    <p:extLst>
      <p:ext uri="{BB962C8B-B14F-4D97-AF65-F5344CB8AC3E}">
        <p14:creationId xmlns:p14="http://schemas.microsoft.com/office/powerpoint/2010/main" val="4005087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09465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"When </a:t>
            </a:r>
            <a:r>
              <a:rPr lang="en-US" sz="3600" b="1" dirty="0">
                <a:effectLst>
                  <a:glow rad="127000">
                    <a:schemeClr val="tx1"/>
                  </a:glow>
                </a:effectLst>
                <a:latin typeface="Arial" charset="0"/>
                <a:ea typeface="ＭＳ Ｐゴシック" charset="0"/>
                <a:cs typeface="ＭＳ Ｐゴシック" charset="0"/>
              </a:rPr>
              <a:t>people live to be very old, let them rejoice in every day of life. But let them also remember there will be many dark days. Everything still to come is </a:t>
            </a:r>
            <a:r>
              <a:rPr lang="en-US" sz="3600" b="1" dirty="0" smtClean="0">
                <a:effectLst>
                  <a:glow rad="127000">
                    <a:schemeClr val="tx1"/>
                  </a:glow>
                </a:effectLst>
                <a:latin typeface="Arial" charset="0"/>
                <a:ea typeface="ＭＳ Ｐゴシック" charset="0"/>
                <a:cs typeface="ＭＳ Ｐゴシック" charset="0"/>
              </a:rPr>
              <a:t>meaningless [</a:t>
            </a:r>
            <a:r>
              <a:rPr lang="en-US" sz="3600" b="1" i="1" dirty="0" smtClean="0">
                <a:effectLst>
                  <a:glow rad="127000">
                    <a:schemeClr val="tx1"/>
                  </a:glow>
                </a:effectLst>
                <a:latin typeface="Arial" charset="0"/>
                <a:ea typeface="ＭＳ Ｐゴシック" charset="0"/>
                <a:cs typeface="ＭＳ Ｐゴシック" charset="0"/>
              </a:rPr>
              <a:t>or</a:t>
            </a:r>
            <a:r>
              <a:rPr lang="en-US" sz="3600" b="1" dirty="0" smtClean="0">
                <a:effectLst>
                  <a:glow rad="127000">
                    <a:schemeClr val="tx1"/>
                  </a:glow>
                </a:effectLst>
                <a:latin typeface="Arial" charset="0"/>
                <a:ea typeface="ＭＳ Ｐゴシック" charset="0"/>
                <a:cs typeface="ＭＳ Ｐゴシック" charset="0"/>
              </a:rPr>
              <a:t> obscure]" (11:8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3211286"/>
            <a:ext cx="6604000" cy="3429000"/>
          </a:xfrm>
          <a:prstGeom prst="rect">
            <a:avLst/>
          </a:prstGeom>
        </p:spPr>
      </p:pic>
    </p:spTree>
    <p:extLst>
      <p:ext uri="{BB962C8B-B14F-4D97-AF65-F5344CB8AC3E}">
        <p14:creationId xmlns:p14="http://schemas.microsoft.com/office/powerpoint/2010/main" val="103305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7020"/>
            <a:ext cx="9144001" cy="69150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Enjoy your youth in light of </a:t>
            </a: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a:effectLst>
                  <a:glow rad="127000">
                    <a:schemeClr val="tx1"/>
                  </a:glow>
                </a:effectLst>
                <a:latin typeface="Arial" charset="0"/>
                <a:ea typeface="ＭＳ Ｐゴシック" charset="0"/>
                <a:cs typeface="ＭＳ Ｐゴシック" charset="0"/>
              </a:rPr>
              <a:t>judgment (11:9-</a:t>
            </a:r>
            <a:r>
              <a:rPr lang="en-US" sz="4800" b="1" dirty="0" smtClean="0">
                <a:effectLst>
                  <a:glow rad="127000">
                    <a:schemeClr val="tx1"/>
                  </a:glow>
                </a:effectLst>
                <a:latin typeface="Arial" charset="0"/>
                <a:ea typeface="ＭＳ Ｐゴシック" charset="0"/>
                <a:cs typeface="ＭＳ Ｐゴシック" charset="0"/>
              </a:rPr>
              <a:t>10).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92538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lgn="l">
              <a:defRPr/>
            </a:pPr>
            <a:r>
              <a:rPr lang="en-US" sz="3600" b="1" dirty="0" smtClean="0">
                <a:effectLst>
                  <a:glow rad="127000">
                    <a:schemeClr val="tx1"/>
                  </a:glow>
                </a:effectLst>
                <a:latin typeface="Arial" charset="0"/>
                <a:ea typeface="ＭＳ Ｐゴシック" charset="0"/>
                <a:cs typeface="ＭＳ Ｐゴシック" charset="0"/>
              </a:rPr>
              <a:t>"Young </a:t>
            </a:r>
            <a:r>
              <a:rPr lang="en-US" sz="3600" b="1" dirty="0">
                <a:effectLst>
                  <a:glow rad="127000">
                    <a:schemeClr val="tx1"/>
                  </a:glow>
                </a:effectLst>
                <a:latin typeface="Arial" charset="0"/>
                <a:ea typeface="ＭＳ Ｐゴシック" charset="0"/>
                <a:cs typeface="ＭＳ Ｐゴシック" charset="0"/>
              </a:rPr>
              <a:t>people, </a:t>
            </a:r>
            <a:r>
              <a:rPr lang="en-US" sz="3600" b="1" dirty="0" smtClean="0">
                <a:effectLst>
                  <a:glow rad="127000">
                    <a:schemeClr val="tx1"/>
                  </a:glow>
                </a:effectLst>
                <a:latin typeface="Arial" charset="0"/>
                <a:ea typeface="ＭＳ Ｐゴシック" charset="0"/>
                <a:cs typeface="ＭＳ Ｐゴシック" charset="0"/>
              </a:rPr>
              <a:t>it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wonderful to be young! Enjoy every minute of </a:t>
            </a:r>
            <a:r>
              <a:rPr lang="en-US" sz="3600" b="1" dirty="0" smtClean="0">
                <a:effectLst>
                  <a:glow rad="127000">
                    <a:schemeClr val="tx1"/>
                  </a:glow>
                </a:effectLst>
                <a:latin typeface="Arial" charset="0"/>
                <a:ea typeface="ＭＳ Ｐゴシック" charset="0"/>
                <a:cs typeface="ＭＳ Ｐゴシック" charset="0"/>
              </a:rPr>
              <a:t>it"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(11:9a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4165600" y="3828382"/>
            <a:ext cx="4978400" cy="3029618"/>
          </a:xfrm>
          <a:prstGeom prst="rect">
            <a:avLst/>
          </a:prstGeom>
        </p:spPr>
      </p:pic>
      <p:pic>
        <p:nvPicPr>
          <p:cNvPr id="3" name="Picture 2"/>
          <p:cNvPicPr>
            <a:picLocks noChangeAspect="1"/>
          </p:cNvPicPr>
          <p:nvPr/>
        </p:nvPicPr>
        <p:blipFill>
          <a:blip r:embed="rId4"/>
          <a:stretch>
            <a:fillRect/>
          </a:stretch>
        </p:blipFill>
        <p:spPr>
          <a:xfrm>
            <a:off x="5242433" y="1755321"/>
            <a:ext cx="3606800" cy="2247900"/>
          </a:xfrm>
          <a:prstGeom prst="rect">
            <a:avLst/>
          </a:prstGeom>
        </p:spPr>
      </p:pic>
      <p:pic>
        <p:nvPicPr>
          <p:cNvPr id="5" name="Picture 4"/>
          <p:cNvPicPr>
            <a:picLocks noChangeAspect="1"/>
          </p:cNvPicPr>
          <p:nvPr/>
        </p:nvPicPr>
        <p:blipFill>
          <a:blip r:embed="rId5"/>
          <a:stretch>
            <a:fillRect/>
          </a:stretch>
        </p:blipFill>
        <p:spPr>
          <a:xfrm>
            <a:off x="0" y="3050886"/>
            <a:ext cx="4212771" cy="3988543"/>
          </a:xfrm>
          <a:prstGeom prst="rect">
            <a:avLst/>
          </a:prstGeom>
        </p:spPr>
      </p:pic>
    </p:spTree>
    <p:extLst>
      <p:ext uri="{BB962C8B-B14F-4D97-AF65-F5344CB8AC3E}">
        <p14:creationId xmlns:p14="http://schemas.microsoft.com/office/powerpoint/2010/main" val="42127597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 </a:t>
            </a:r>
            <a:r>
              <a:rPr lang="en-US" sz="3600" b="1" dirty="0">
                <a:effectLst>
                  <a:glow rad="127000">
                    <a:schemeClr val="tx1"/>
                  </a:glow>
                </a:effectLst>
                <a:latin typeface="Arial" charset="0"/>
                <a:ea typeface="ＭＳ Ｐゴシック" charset="0"/>
                <a:cs typeface="ＭＳ Ｐゴシック" charset="0"/>
              </a:rPr>
              <a:t>everything you want to do;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take </a:t>
            </a:r>
            <a:r>
              <a:rPr lang="en-US" sz="3600" b="1" dirty="0">
                <a:effectLst>
                  <a:glow rad="127000">
                    <a:schemeClr val="tx1"/>
                  </a:glow>
                </a:effectLst>
                <a:latin typeface="Arial" charset="0"/>
                <a:ea typeface="ＭＳ Ｐゴシック" charset="0"/>
                <a:cs typeface="ＭＳ Ｐゴシック" charset="0"/>
              </a:rPr>
              <a:t>it all </a:t>
            </a:r>
            <a:r>
              <a:rPr lang="en-US" sz="3600" b="1" dirty="0" smtClean="0">
                <a:effectLst>
                  <a:glow rad="127000">
                    <a:schemeClr val="tx1"/>
                  </a:glow>
                </a:effectLst>
                <a:latin typeface="Arial" charset="0"/>
                <a:ea typeface="ＭＳ Ｐゴシック" charset="0"/>
                <a:cs typeface="ＭＳ Ｐゴシック" charset="0"/>
              </a:rPr>
              <a:t>in" (11:9b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44715" y="1451431"/>
            <a:ext cx="5987142" cy="3061095"/>
          </a:xfrm>
          <a:prstGeom prst="rect">
            <a:avLst/>
          </a:prstGeom>
        </p:spPr>
      </p:pic>
      <p:pic>
        <p:nvPicPr>
          <p:cNvPr id="3" name="Picture 2"/>
          <p:cNvPicPr>
            <a:picLocks noChangeAspect="1"/>
          </p:cNvPicPr>
          <p:nvPr/>
        </p:nvPicPr>
        <p:blipFill>
          <a:blip r:embed="rId4"/>
          <a:stretch>
            <a:fillRect/>
          </a:stretch>
        </p:blipFill>
        <p:spPr>
          <a:xfrm>
            <a:off x="107503" y="4103916"/>
            <a:ext cx="4446353" cy="2489958"/>
          </a:xfrm>
          <a:prstGeom prst="rect">
            <a:avLst/>
          </a:prstGeom>
        </p:spPr>
      </p:pic>
      <p:pic>
        <p:nvPicPr>
          <p:cNvPr id="5" name="Picture 4"/>
          <p:cNvPicPr>
            <a:picLocks noChangeAspect="1"/>
          </p:cNvPicPr>
          <p:nvPr/>
        </p:nvPicPr>
        <p:blipFill>
          <a:blip r:embed="rId5"/>
          <a:stretch>
            <a:fillRect/>
          </a:stretch>
        </p:blipFill>
        <p:spPr>
          <a:xfrm>
            <a:off x="5293019" y="3312376"/>
            <a:ext cx="3378200" cy="2400300"/>
          </a:xfrm>
          <a:prstGeom prst="rect">
            <a:avLst/>
          </a:prstGeom>
        </p:spPr>
      </p:pic>
    </p:spTree>
    <p:extLst>
      <p:ext uri="{BB962C8B-B14F-4D97-AF65-F5344CB8AC3E}">
        <p14:creationId xmlns:p14="http://schemas.microsoft.com/office/powerpoint/2010/main" val="911707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1834"/>
            <a:ext cx="9144000" cy="653142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lgn="l">
              <a:defRPr/>
            </a:pPr>
            <a:r>
              <a:rPr lang="en-US" b="1" dirty="0" smtClean="0">
                <a:solidFill>
                  <a:schemeClr val="tx2"/>
                </a:solidFill>
                <a:effectLst>
                  <a:glow rad="127000">
                    <a:schemeClr val="bg1"/>
                  </a:glow>
                </a:effectLst>
                <a:latin typeface="Arial" charset="0"/>
                <a:ea typeface="ＭＳ Ｐゴシック" charset="0"/>
                <a:cs typeface="ＭＳ Ｐゴシック" charset="0"/>
              </a:rPr>
              <a:t>Logos Hope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0" y="104035"/>
            <a:ext cx="5191125" cy="2346886"/>
          </a:xfrm>
          <a:prstGeom prst="rect">
            <a:avLst/>
          </a:prstGeom>
        </p:spPr>
      </p:pic>
      <p:pic>
        <p:nvPicPr>
          <p:cNvPr id="5" name="Picture 4"/>
          <p:cNvPicPr>
            <a:picLocks noChangeAspect="1"/>
          </p:cNvPicPr>
          <p:nvPr/>
        </p:nvPicPr>
        <p:blipFill>
          <a:blip r:embed="rId5"/>
          <a:stretch>
            <a:fillRect/>
          </a:stretch>
        </p:blipFill>
        <p:spPr>
          <a:xfrm>
            <a:off x="5028260" y="104035"/>
            <a:ext cx="4224595" cy="2801090"/>
          </a:xfrm>
          <a:prstGeom prst="rect">
            <a:avLst/>
          </a:prstGeom>
        </p:spPr>
      </p:pic>
      <p:pic>
        <p:nvPicPr>
          <p:cNvPr id="6" name="Picture 5"/>
          <p:cNvPicPr>
            <a:picLocks noChangeAspect="1"/>
          </p:cNvPicPr>
          <p:nvPr/>
        </p:nvPicPr>
        <p:blipFill>
          <a:blip r:embed="rId6"/>
          <a:stretch>
            <a:fillRect/>
          </a:stretch>
        </p:blipFill>
        <p:spPr>
          <a:xfrm>
            <a:off x="4064000" y="2524125"/>
            <a:ext cx="5005614" cy="33434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243632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a:noFill/>
          <a:extLst>
            <a:ext uri="{909E8E84-426E-40dd-AFC4-6F175D3DCCD1}">
              <a14:hiddenFill xmlns:a14="http://schemas.microsoft.com/office/drawing/2010/main">
                <a:solidFill>
                  <a:srgbClr val="FFFFFF"/>
                </a:solidFill>
              </a14:hiddenFill>
            </a:ext>
          </a:extLst>
        </p:spPr>
      </p:pic>
      <p:sp>
        <p:nvSpPr>
          <p:cNvPr id="23557" name="Rectangle 5"/>
          <p:cNvSpPr>
            <a:spLocks noGrp="1" noChangeArrowheads="1"/>
          </p:cNvSpPr>
          <p:nvPr>
            <p:ph type="title"/>
          </p:nvPr>
        </p:nvSpPr>
        <p:spPr>
          <a:xfrm>
            <a:off x="228600" y="5718175"/>
            <a:ext cx="8229600" cy="1139825"/>
          </a:xfrm>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cs typeface="ＭＳ Ｐゴシック" charset="0"/>
              </a:rPr>
              <a:t>The Crossroads (1981-83)</a:t>
            </a:r>
          </a:p>
        </p:txBody>
      </p:sp>
    </p:spTree>
    <p:extLst>
      <p:ext uri="{BB962C8B-B14F-4D97-AF65-F5344CB8AC3E}">
        <p14:creationId xmlns:p14="http://schemas.microsoft.com/office/powerpoint/2010/main" val="4268307619"/>
      </p:ext>
    </p:extLst>
  </p:cSld>
  <p:clrMapOvr>
    <a:masterClrMapping/>
  </p:clrMapOvr>
  <p:transition xmlns:p14="http://schemas.microsoft.com/office/powerpoint/2010/main" advClick="0" advTm="10000">
    <p:random/>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defRPr/>
            </a:pPr>
            <a:r>
              <a:rPr lang="en-US" sz="4000">
                <a:latin typeface="Arial" charset="0"/>
                <a:ea typeface="ＭＳ Ｐゴシック" charset="0"/>
                <a:cs typeface="ＭＳ Ｐゴシック" charset="0"/>
              </a:rPr>
              <a:t>Crossroads Ministry</a:t>
            </a:r>
          </a:p>
        </p:txBody>
      </p:sp>
      <p:sp>
        <p:nvSpPr>
          <p:cNvPr id="209924"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en-US" sz="2800" b="1">
                <a:solidFill>
                  <a:srgbClr val="FFFFFF"/>
                </a:solidFill>
                <a:latin typeface="Arial" charset="0"/>
                <a:ea typeface="ＭＳ Ｐゴシック" charset="0"/>
                <a:cs typeface="ＭＳ Ｐゴシック" charset="0"/>
              </a:rPr>
              <a:t>Indonesia</a:t>
            </a:r>
          </a:p>
        </p:txBody>
      </p:sp>
      <p:sp>
        <p:nvSpPr>
          <p:cNvPr id="179204"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Philippines</a:t>
            </a:r>
          </a:p>
        </p:txBody>
      </p:sp>
      <p:sp>
        <p:nvSpPr>
          <p:cNvPr id="209926"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en-US" sz="2800" b="1">
                <a:solidFill>
                  <a:srgbClr val="FFFFFF"/>
                </a:solidFill>
                <a:latin typeface="Arial" charset="0"/>
                <a:ea typeface="ＭＳ Ｐゴシック" charset="0"/>
                <a:cs typeface="ＭＳ Ｐゴシック" charset="0"/>
              </a:rPr>
              <a:t>China</a:t>
            </a:r>
          </a:p>
        </p:txBody>
      </p:sp>
      <p:sp>
        <p:nvSpPr>
          <p:cNvPr id="209927"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Malaysia</a:t>
            </a:r>
          </a:p>
        </p:txBody>
      </p:sp>
      <p:sp>
        <p:nvSpPr>
          <p:cNvPr id="209932" name="Text Box 12"/>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Singapore</a:t>
            </a:r>
          </a:p>
        </p:txBody>
      </p:sp>
      <p:sp>
        <p:nvSpPr>
          <p:cNvPr id="209933" name="Text Box 13"/>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Thailand</a:t>
            </a:r>
          </a:p>
        </p:txBody>
      </p:sp>
      <p:sp>
        <p:nvSpPr>
          <p:cNvPr id="209934" name="Text Box 14"/>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Hong Kong</a:t>
            </a:r>
          </a:p>
        </p:txBody>
      </p:sp>
      <p:sp>
        <p:nvSpPr>
          <p:cNvPr id="209935" name="Text Box 15"/>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Macau</a:t>
            </a:r>
          </a:p>
        </p:txBody>
      </p:sp>
      <p:sp>
        <p:nvSpPr>
          <p:cNvPr id="209938" name="Text Box 18"/>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Korea</a:t>
            </a:r>
          </a:p>
        </p:txBody>
      </p:sp>
      <p:sp>
        <p:nvSpPr>
          <p:cNvPr id="209939" name="Text Box 19"/>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algn="ctr" defTabSz="914400" fontAlgn="base">
              <a:spcBef>
                <a:spcPct val="50000"/>
              </a:spcBef>
              <a:spcAft>
                <a:spcPct val="0"/>
              </a:spcAft>
            </a:pPr>
            <a:r>
              <a:rPr lang="en-US" sz="2800" b="1" smtClean="0">
                <a:solidFill>
                  <a:srgbClr val="FFFFFF"/>
                </a:solidFill>
              </a:rPr>
              <a:t>Japan</a:t>
            </a:r>
          </a:p>
        </p:txBody>
      </p:sp>
      <p:sp>
        <p:nvSpPr>
          <p:cNvPr id="209940" name="Text Box 20"/>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algn="ctr" defTabSz="914400" eaLnBrk="0" fontAlgn="base" hangingPunct="0">
              <a:spcBef>
                <a:spcPct val="50000"/>
              </a:spcBef>
              <a:spcAft>
                <a:spcPct val="0"/>
              </a:spcAft>
              <a:defRPr/>
            </a:pPr>
            <a:r>
              <a:rPr lang="en-US" sz="2800" b="1">
                <a:solidFill>
                  <a:srgbClr val="FFFFFF"/>
                </a:solidFill>
                <a:latin typeface="Arial" charset="0"/>
                <a:ea typeface="ＭＳ Ｐゴシック" charset="0"/>
                <a:cs typeface="ＭＳ Ｐゴシック" charset="0"/>
              </a:rPr>
              <a:t>Taiwan</a:t>
            </a:r>
          </a:p>
        </p:txBody>
      </p:sp>
      <p:sp>
        <p:nvSpPr>
          <p:cNvPr id="209941" name="Line 21"/>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itchFamily="-111" charset="0"/>
              <a:ea typeface="ＭＳ Ｐゴシック" charset="0"/>
              <a:cs typeface="ＭＳ Ｐゴシック" charset="0"/>
            </a:endParaRPr>
          </a:p>
        </p:txBody>
      </p:sp>
      <p:sp>
        <p:nvSpPr>
          <p:cNvPr id="209942" name="Line 22"/>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itchFamily="-111" charset="0"/>
              <a:ea typeface="ＭＳ Ｐゴシック" charset="0"/>
              <a:cs typeface="ＭＳ Ｐゴシック" charset="0"/>
            </a:endParaRPr>
          </a:p>
        </p:txBody>
      </p:sp>
      <p:sp>
        <p:nvSpPr>
          <p:cNvPr id="209943" name="Line 23"/>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itchFamily="-111" charset="0"/>
              <a:ea typeface="ＭＳ Ｐゴシック" charset="0"/>
              <a:cs typeface="ＭＳ Ｐゴシック" charset="0"/>
            </a:endParaRPr>
          </a:p>
        </p:txBody>
      </p:sp>
      <p:sp>
        <p:nvSpPr>
          <p:cNvPr id="209948" name="Line 2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itchFamily="-111" charset="0"/>
              <a:ea typeface="ＭＳ Ｐゴシック" charset="0"/>
              <a:cs typeface="ＭＳ Ｐゴシック" charset="0"/>
            </a:endParaRPr>
          </a:p>
        </p:txBody>
      </p:sp>
      <p:sp>
        <p:nvSpPr>
          <p:cNvPr id="209949" name="Line 2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defTabSz="914400" eaLnBrk="0" fontAlgn="base" hangingPunct="0">
              <a:spcBef>
                <a:spcPct val="0"/>
              </a:spcBef>
              <a:spcAft>
                <a:spcPct val="0"/>
              </a:spcAft>
              <a:defRPr/>
            </a:pPr>
            <a:endParaRPr lang="en-US" sz="7200">
              <a:solidFill>
                <a:srgbClr val="FFFFFF"/>
              </a:solidFill>
              <a:latin typeface="Arial" pitchFamily="-111" charset="0"/>
              <a:ea typeface="ＭＳ Ｐゴシック" charset="0"/>
              <a:cs typeface="ＭＳ Ｐゴシック" charset="0"/>
            </a:endParaRPr>
          </a:p>
        </p:txBody>
      </p:sp>
    </p:spTree>
    <p:extLst>
      <p:ext uri="{BB962C8B-B14F-4D97-AF65-F5344CB8AC3E}">
        <p14:creationId xmlns:p14="http://schemas.microsoft.com/office/powerpoint/2010/main" val="3649057168"/>
      </p:ext>
    </p:extLst>
  </p:cSld>
  <p:clrMapOvr>
    <a:masterClrMapping/>
  </p:clrMapOvr>
  <p:transition xmlns:p14="http://schemas.microsoft.com/office/powerpoint/2010/main" advClick="0" advTm="1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9926">
                                            <p:bg/>
                                          </p:spTgt>
                                        </p:tgtEl>
                                        <p:attrNameLst>
                                          <p:attrName>style.visibility</p:attrName>
                                        </p:attrNameLst>
                                      </p:cBhvr>
                                      <p:to>
                                        <p:strVal val="visible"/>
                                      </p:to>
                                    </p:set>
                                    <p:anim calcmode="lin" valueType="num">
                                      <p:cBhvr>
                                        <p:cTn id="7" dur="1000" fill="hold"/>
                                        <p:tgtEl>
                                          <p:spTgt spid="209926">
                                            <p:bg/>
                                          </p:spTgt>
                                        </p:tgtEl>
                                        <p:attrNameLst>
                                          <p:attrName>ppt_w</p:attrName>
                                        </p:attrNameLst>
                                      </p:cBhvr>
                                      <p:tavLst>
                                        <p:tav tm="0">
                                          <p:val>
                                            <p:fltVal val="0"/>
                                          </p:val>
                                        </p:tav>
                                        <p:tav tm="100000">
                                          <p:val>
                                            <p:strVal val="#ppt_w"/>
                                          </p:val>
                                        </p:tav>
                                      </p:tavLst>
                                    </p:anim>
                                    <p:anim calcmode="lin" valueType="num">
                                      <p:cBhvr>
                                        <p:cTn id="8" dur="1000" fill="hold"/>
                                        <p:tgtEl>
                                          <p:spTgt spid="209926">
                                            <p:bg/>
                                          </p:spTgt>
                                        </p:tgtEl>
                                        <p:attrNameLst>
                                          <p:attrName>ppt_h</p:attrName>
                                        </p:attrNameLst>
                                      </p:cBhvr>
                                      <p:tavLst>
                                        <p:tav tm="0">
                                          <p:val>
                                            <p:fltVal val="0"/>
                                          </p:val>
                                        </p:tav>
                                        <p:tav tm="100000">
                                          <p:val>
                                            <p:strVal val="#ppt_h"/>
                                          </p:val>
                                        </p:tav>
                                      </p:tavLst>
                                    </p:anim>
                                    <p:anim calcmode="lin" valueType="num">
                                      <p:cBhvr>
                                        <p:cTn id="9" dur="1000" fill="hold"/>
                                        <p:tgtEl>
                                          <p:spTgt spid="209926">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9926">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09926">
                                            <p:txEl>
                                              <p:pRg st="0" end="0"/>
                                            </p:txEl>
                                          </p:spTgt>
                                        </p:tgtEl>
                                        <p:attrNameLst>
                                          <p:attrName>style.visibility</p:attrName>
                                        </p:attrNameLst>
                                      </p:cBhvr>
                                      <p:to>
                                        <p:strVal val="visible"/>
                                      </p:to>
                                    </p:set>
                                    <p:anim calcmode="lin" valueType="num">
                                      <p:cBhvr>
                                        <p:cTn id="13" dur="1000" fill="hold"/>
                                        <p:tgtEl>
                                          <p:spTgt spid="209926">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209926">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20992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992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209924">
                                            <p:bg/>
                                          </p:spTgt>
                                        </p:tgtEl>
                                        <p:attrNameLst>
                                          <p:attrName>style.visibility</p:attrName>
                                        </p:attrNameLst>
                                      </p:cBhvr>
                                      <p:to>
                                        <p:strVal val="visible"/>
                                      </p:to>
                                    </p:set>
                                    <p:anim calcmode="lin" valueType="num">
                                      <p:cBhvr>
                                        <p:cTn id="20" dur="1000" fill="hold"/>
                                        <p:tgtEl>
                                          <p:spTgt spid="209924">
                                            <p:bg/>
                                          </p:spTgt>
                                        </p:tgtEl>
                                        <p:attrNameLst>
                                          <p:attrName>ppt_w</p:attrName>
                                        </p:attrNameLst>
                                      </p:cBhvr>
                                      <p:tavLst>
                                        <p:tav tm="0">
                                          <p:val>
                                            <p:fltVal val="0"/>
                                          </p:val>
                                        </p:tav>
                                        <p:tav tm="100000">
                                          <p:val>
                                            <p:strVal val="#ppt_w"/>
                                          </p:val>
                                        </p:tav>
                                      </p:tavLst>
                                    </p:anim>
                                    <p:anim calcmode="lin" valueType="num">
                                      <p:cBhvr>
                                        <p:cTn id="21" dur="1000" fill="hold"/>
                                        <p:tgtEl>
                                          <p:spTgt spid="209924">
                                            <p:bg/>
                                          </p:spTgt>
                                        </p:tgtEl>
                                        <p:attrNameLst>
                                          <p:attrName>ppt_h</p:attrName>
                                        </p:attrNameLst>
                                      </p:cBhvr>
                                      <p:tavLst>
                                        <p:tav tm="0">
                                          <p:val>
                                            <p:fltVal val="0"/>
                                          </p:val>
                                        </p:tav>
                                        <p:tav tm="100000">
                                          <p:val>
                                            <p:strVal val="#ppt_h"/>
                                          </p:val>
                                        </p:tav>
                                      </p:tavLst>
                                    </p:anim>
                                    <p:anim calcmode="lin" valueType="num">
                                      <p:cBhvr>
                                        <p:cTn id="22" dur="1000" fill="hold"/>
                                        <p:tgtEl>
                                          <p:spTgt spid="209924">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209924">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209924">
                                            <p:txEl>
                                              <p:pRg st="0" end="0"/>
                                            </p:txEl>
                                          </p:spTgt>
                                        </p:tgtEl>
                                        <p:attrNameLst>
                                          <p:attrName>style.visibility</p:attrName>
                                        </p:attrNameLst>
                                      </p:cBhvr>
                                      <p:to>
                                        <p:strVal val="visible"/>
                                      </p:to>
                                    </p:set>
                                    <p:anim calcmode="lin" valueType="num">
                                      <p:cBhvr>
                                        <p:cTn id="26" dur="1000" fill="hold"/>
                                        <p:tgtEl>
                                          <p:spTgt spid="20992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209924">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20992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20992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209927"/>
                                        </p:tgtEl>
                                        <p:attrNameLst>
                                          <p:attrName>style.visibility</p:attrName>
                                        </p:attrNameLst>
                                      </p:cBhvr>
                                      <p:to>
                                        <p:strVal val="visible"/>
                                      </p:to>
                                    </p:set>
                                    <p:anim calcmode="lin" valueType="num">
                                      <p:cBhvr>
                                        <p:cTn id="33" dur="1000" fill="hold"/>
                                        <p:tgtEl>
                                          <p:spTgt spid="209927"/>
                                        </p:tgtEl>
                                        <p:attrNameLst>
                                          <p:attrName>ppt_w</p:attrName>
                                        </p:attrNameLst>
                                      </p:cBhvr>
                                      <p:tavLst>
                                        <p:tav tm="0">
                                          <p:val>
                                            <p:fltVal val="0"/>
                                          </p:val>
                                        </p:tav>
                                        <p:tav tm="100000">
                                          <p:val>
                                            <p:strVal val="#ppt_w"/>
                                          </p:val>
                                        </p:tav>
                                      </p:tavLst>
                                    </p:anim>
                                    <p:anim calcmode="lin" valueType="num">
                                      <p:cBhvr>
                                        <p:cTn id="34" dur="1000" fill="hold"/>
                                        <p:tgtEl>
                                          <p:spTgt spid="209927"/>
                                        </p:tgtEl>
                                        <p:attrNameLst>
                                          <p:attrName>ppt_h</p:attrName>
                                        </p:attrNameLst>
                                      </p:cBhvr>
                                      <p:tavLst>
                                        <p:tav tm="0">
                                          <p:val>
                                            <p:fltVal val="0"/>
                                          </p:val>
                                        </p:tav>
                                        <p:tav tm="100000">
                                          <p:val>
                                            <p:strVal val="#ppt_h"/>
                                          </p:val>
                                        </p:tav>
                                      </p:tavLst>
                                    </p:anim>
                                    <p:anim calcmode="lin" valueType="num">
                                      <p:cBhvr>
                                        <p:cTn id="35" dur="1000" fill="hold"/>
                                        <p:tgtEl>
                                          <p:spTgt spid="20992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09927"/>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209933">
                                            <p:bg/>
                                          </p:spTgt>
                                        </p:tgtEl>
                                        <p:attrNameLst>
                                          <p:attrName>style.visibility</p:attrName>
                                        </p:attrNameLst>
                                      </p:cBhvr>
                                      <p:to>
                                        <p:strVal val="visible"/>
                                      </p:to>
                                    </p:set>
                                    <p:anim calcmode="lin" valueType="num">
                                      <p:cBhvr>
                                        <p:cTn id="40" dur="1000" fill="hold"/>
                                        <p:tgtEl>
                                          <p:spTgt spid="209933">
                                            <p:bg/>
                                          </p:spTgt>
                                        </p:tgtEl>
                                        <p:attrNameLst>
                                          <p:attrName>ppt_w</p:attrName>
                                        </p:attrNameLst>
                                      </p:cBhvr>
                                      <p:tavLst>
                                        <p:tav tm="0">
                                          <p:val>
                                            <p:fltVal val="0"/>
                                          </p:val>
                                        </p:tav>
                                        <p:tav tm="100000">
                                          <p:val>
                                            <p:strVal val="#ppt_w"/>
                                          </p:val>
                                        </p:tav>
                                      </p:tavLst>
                                    </p:anim>
                                    <p:anim calcmode="lin" valueType="num">
                                      <p:cBhvr>
                                        <p:cTn id="41" dur="1000" fill="hold"/>
                                        <p:tgtEl>
                                          <p:spTgt spid="209933">
                                            <p:bg/>
                                          </p:spTgt>
                                        </p:tgtEl>
                                        <p:attrNameLst>
                                          <p:attrName>ppt_h</p:attrName>
                                        </p:attrNameLst>
                                      </p:cBhvr>
                                      <p:tavLst>
                                        <p:tav tm="0">
                                          <p:val>
                                            <p:fltVal val="0"/>
                                          </p:val>
                                        </p:tav>
                                        <p:tav tm="100000">
                                          <p:val>
                                            <p:strVal val="#ppt_h"/>
                                          </p:val>
                                        </p:tav>
                                      </p:tavLst>
                                    </p:anim>
                                    <p:anim calcmode="lin" valueType="num">
                                      <p:cBhvr>
                                        <p:cTn id="42" dur="1000" fill="hold"/>
                                        <p:tgtEl>
                                          <p:spTgt spid="209933">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09933">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209933">
                                            <p:txEl>
                                              <p:pRg st="0" end="0"/>
                                            </p:txEl>
                                          </p:spTgt>
                                        </p:tgtEl>
                                        <p:attrNameLst>
                                          <p:attrName>style.visibility</p:attrName>
                                        </p:attrNameLst>
                                      </p:cBhvr>
                                      <p:to>
                                        <p:strVal val="visible"/>
                                      </p:to>
                                    </p:set>
                                    <p:anim calcmode="lin" valueType="num">
                                      <p:cBhvr>
                                        <p:cTn id="46" dur="1000" fill="hold"/>
                                        <p:tgtEl>
                                          <p:spTgt spid="209933">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209933">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20993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20993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209934">
                                            <p:bg/>
                                          </p:spTgt>
                                        </p:tgtEl>
                                        <p:attrNameLst>
                                          <p:attrName>style.visibility</p:attrName>
                                        </p:attrNameLst>
                                      </p:cBhvr>
                                      <p:to>
                                        <p:strVal val="visible"/>
                                      </p:to>
                                    </p:set>
                                    <p:anim calcmode="lin" valueType="num">
                                      <p:cBhvr>
                                        <p:cTn id="53" dur="1000" fill="hold"/>
                                        <p:tgtEl>
                                          <p:spTgt spid="209934">
                                            <p:bg/>
                                          </p:spTgt>
                                        </p:tgtEl>
                                        <p:attrNameLst>
                                          <p:attrName>ppt_w</p:attrName>
                                        </p:attrNameLst>
                                      </p:cBhvr>
                                      <p:tavLst>
                                        <p:tav tm="0">
                                          <p:val>
                                            <p:fltVal val="0"/>
                                          </p:val>
                                        </p:tav>
                                        <p:tav tm="100000">
                                          <p:val>
                                            <p:strVal val="#ppt_w"/>
                                          </p:val>
                                        </p:tav>
                                      </p:tavLst>
                                    </p:anim>
                                    <p:anim calcmode="lin" valueType="num">
                                      <p:cBhvr>
                                        <p:cTn id="54" dur="1000" fill="hold"/>
                                        <p:tgtEl>
                                          <p:spTgt spid="209934">
                                            <p:bg/>
                                          </p:spTgt>
                                        </p:tgtEl>
                                        <p:attrNameLst>
                                          <p:attrName>ppt_h</p:attrName>
                                        </p:attrNameLst>
                                      </p:cBhvr>
                                      <p:tavLst>
                                        <p:tav tm="0">
                                          <p:val>
                                            <p:fltVal val="0"/>
                                          </p:val>
                                        </p:tav>
                                        <p:tav tm="100000">
                                          <p:val>
                                            <p:strVal val="#ppt_h"/>
                                          </p:val>
                                        </p:tav>
                                      </p:tavLst>
                                    </p:anim>
                                    <p:anim calcmode="lin" valueType="num">
                                      <p:cBhvr>
                                        <p:cTn id="55" dur="1000" fill="hold"/>
                                        <p:tgtEl>
                                          <p:spTgt spid="209934">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09934">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209934">
                                            <p:txEl>
                                              <p:pRg st="0" end="0"/>
                                            </p:txEl>
                                          </p:spTgt>
                                        </p:tgtEl>
                                        <p:attrNameLst>
                                          <p:attrName>style.visibility</p:attrName>
                                        </p:attrNameLst>
                                      </p:cBhvr>
                                      <p:to>
                                        <p:strVal val="visible"/>
                                      </p:to>
                                    </p:set>
                                    <p:anim calcmode="lin" valueType="num">
                                      <p:cBhvr>
                                        <p:cTn id="59" dur="1000" fill="hold"/>
                                        <p:tgtEl>
                                          <p:spTgt spid="209934">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209934">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20993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20993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209935">
                                            <p:bg/>
                                          </p:spTgt>
                                        </p:tgtEl>
                                        <p:attrNameLst>
                                          <p:attrName>style.visibility</p:attrName>
                                        </p:attrNameLst>
                                      </p:cBhvr>
                                      <p:to>
                                        <p:strVal val="visible"/>
                                      </p:to>
                                    </p:set>
                                    <p:anim calcmode="lin" valueType="num">
                                      <p:cBhvr>
                                        <p:cTn id="66" dur="1000" fill="hold"/>
                                        <p:tgtEl>
                                          <p:spTgt spid="209935">
                                            <p:bg/>
                                          </p:spTgt>
                                        </p:tgtEl>
                                        <p:attrNameLst>
                                          <p:attrName>ppt_w</p:attrName>
                                        </p:attrNameLst>
                                      </p:cBhvr>
                                      <p:tavLst>
                                        <p:tav tm="0">
                                          <p:val>
                                            <p:fltVal val="0"/>
                                          </p:val>
                                        </p:tav>
                                        <p:tav tm="100000">
                                          <p:val>
                                            <p:strVal val="#ppt_w"/>
                                          </p:val>
                                        </p:tav>
                                      </p:tavLst>
                                    </p:anim>
                                    <p:anim calcmode="lin" valueType="num">
                                      <p:cBhvr>
                                        <p:cTn id="67" dur="1000" fill="hold"/>
                                        <p:tgtEl>
                                          <p:spTgt spid="209935">
                                            <p:bg/>
                                          </p:spTgt>
                                        </p:tgtEl>
                                        <p:attrNameLst>
                                          <p:attrName>ppt_h</p:attrName>
                                        </p:attrNameLst>
                                      </p:cBhvr>
                                      <p:tavLst>
                                        <p:tav tm="0">
                                          <p:val>
                                            <p:fltVal val="0"/>
                                          </p:val>
                                        </p:tav>
                                        <p:tav tm="100000">
                                          <p:val>
                                            <p:strVal val="#ppt_h"/>
                                          </p:val>
                                        </p:tav>
                                      </p:tavLst>
                                    </p:anim>
                                    <p:anim calcmode="lin" valueType="num">
                                      <p:cBhvr>
                                        <p:cTn id="68" dur="1000" fill="hold"/>
                                        <p:tgtEl>
                                          <p:spTgt spid="209935">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209935">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209935">
                                            <p:txEl>
                                              <p:pRg st="0" end="0"/>
                                            </p:txEl>
                                          </p:spTgt>
                                        </p:tgtEl>
                                        <p:attrNameLst>
                                          <p:attrName>style.visibility</p:attrName>
                                        </p:attrNameLst>
                                      </p:cBhvr>
                                      <p:to>
                                        <p:strVal val="visible"/>
                                      </p:to>
                                    </p:set>
                                    <p:anim calcmode="lin" valueType="num">
                                      <p:cBhvr>
                                        <p:cTn id="72" dur="1000" fill="hold"/>
                                        <p:tgtEl>
                                          <p:spTgt spid="209935">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209935">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2099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2099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209938">
                                            <p:bg/>
                                          </p:spTgt>
                                        </p:tgtEl>
                                        <p:attrNameLst>
                                          <p:attrName>style.visibility</p:attrName>
                                        </p:attrNameLst>
                                      </p:cBhvr>
                                      <p:to>
                                        <p:strVal val="visible"/>
                                      </p:to>
                                    </p:set>
                                    <p:anim calcmode="lin" valueType="num">
                                      <p:cBhvr>
                                        <p:cTn id="79" dur="1000" fill="hold"/>
                                        <p:tgtEl>
                                          <p:spTgt spid="209938">
                                            <p:bg/>
                                          </p:spTgt>
                                        </p:tgtEl>
                                        <p:attrNameLst>
                                          <p:attrName>ppt_w</p:attrName>
                                        </p:attrNameLst>
                                      </p:cBhvr>
                                      <p:tavLst>
                                        <p:tav tm="0">
                                          <p:val>
                                            <p:fltVal val="0"/>
                                          </p:val>
                                        </p:tav>
                                        <p:tav tm="100000">
                                          <p:val>
                                            <p:strVal val="#ppt_w"/>
                                          </p:val>
                                        </p:tav>
                                      </p:tavLst>
                                    </p:anim>
                                    <p:anim calcmode="lin" valueType="num">
                                      <p:cBhvr>
                                        <p:cTn id="80" dur="1000" fill="hold"/>
                                        <p:tgtEl>
                                          <p:spTgt spid="209938">
                                            <p:bg/>
                                          </p:spTgt>
                                        </p:tgtEl>
                                        <p:attrNameLst>
                                          <p:attrName>ppt_h</p:attrName>
                                        </p:attrNameLst>
                                      </p:cBhvr>
                                      <p:tavLst>
                                        <p:tav tm="0">
                                          <p:val>
                                            <p:fltVal val="0"/>
                                          </p:val>
                                        </p:tav>
                                        <p:tav tm="100000">
                                          <p:val>
                                            <p:strVal val="#ppt_h"/>
                                          </p:val>
                                        </p:tav>
                                      </p:tavLst>
                                    </p:anim>
                                    <p:anim calcmode="lin" valueType="num">
                                      <p:cBhvr>
                                        <p:cTn id="81" dur="1000" fill="hold"/>
                                        <p:tgtEl>
                                          <p:spTgt spid="20993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0993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209938">
                                            <p:txEl>
                                              <p:pRg st="0" end="0"/>
                                            </p:txEl>
                                          </p:spTgt>
                                        </p:tgtEl>
                                        <p:attrNameLst>
                                          <p:attrName>style.visibility</p:attrName>
                                        </p:attrNameLst>
                                      </p:cBhvr>
                                      <p:to>
                                        <p:strVal val="visible"/>
                                      </p:to>
                                    </p:set>
                                    <p:anim calcmode="lin" valueType="num">
                                      <p:cBhvr>
                                        <p:cTn id="85" dur="1000" fill="hold"/>
                                        <p:tgtEl>
                                          <p:spTgt spid="20993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20993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20993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20993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209939">
                                            <p:bg/>
                                          </p:spTgt>
                                        </p:tgtEl>
                                        <p:attrNameLst>
                                          <p:attrName>style.visibility</p:attrName>
                                        </p:attrNameLst>
                                      </p:cBhvr>
                                      <p:to>
                                        <p:strVal val="visible"/>
                                      </p:to>
                                    </p:set>
                                    <p:anim calcmode="lin" valueType="num">
                                      <p:cBhvr>
                                        <p:cTn id="92" dur="1000" fill="hold"/>
                                        <p:tgtEl>
                                          <p:spTgt spid="209939">
                                            <p:bg/>
                                          </p:spTgt>
                                        </p:tgtEl>
                                        <p:attrNameLst>
                                          <p:attrName>ppt_w</p:attrName>
                                        </p:attrNameLst>
                                      </p:cBhvr>
                                      <p:tavLst>
                                        <p:tav tm="0">
                                          <p:val>
                                            <p:fltVal val="0"/>
                                          </p:val>
                                        </p:tav>
                                        <p:tav tm="100000">
                                          <p:val>
                                            <p:strVal val="#ppt_w"/>
                                          </p:val>
                                        </p:tav>
                                      </p:tavLst>
                                    </p:anim>
                                    <p:anim calcmode="lin" valueType="num">
                                      <p:cBhvr>
                                        <p:cTn id="93" dur="1000" fill="hold"/>
                                        <p:tgtEl>
                                          <p:spTgt spid="209939">
                                            <p:bg/>
                                          </p:spTgt>
                                        </p:tgtEl>
                                        <p:attrNameLst>
                                          <p:attrName>ppt_h</p:attrName>
                                        </p:attrNameLst>
                                      </p:cBhvr>
                                      <p:tavLst>
                                        <p:tav tm="0">
                                          <p:val>
                                            <p:fltVal val="0"/>
                                          </p:val>
                                        </p:tav>
                                        <p:tav tm="100000">
                                          <p:val>
                                            <p:strVal val="#ppt_h"/>
                                          </p:val>
                                        </p:tav>
                                      </p:tavLst>
                                    </p:anim>
                                    <p:anim calcmode="lin" valueType="num">
                                      <p:cBhvr>
                                        <p:cTn id="94" dur="1000" fill="hold"/>
                                        <p:tgtEl>
                                          <p:spTgt spid="20993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20993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209939">
                                            <p:txEl>
                                              <p:pRg st="0" end="0"/>
                                            </p:txEl>
                                          </p:spTgt>
                                        </p:tgtEl>
                                        <p:attrNameLst>
                                          <p:attrName>style.visibility</p:attrName>
                                        </p:attrNameLst>
                                      </p:cBhvr>
                                      <p:to>
                                        <p:strVal val="visible"/>
                                      </p:to>
                                    </p:set>
                                    <p:anim calcmode="lin" valueType="num">
                                      <p:cBhvr>
                                        <p:cTn id="98" dur="1000" fill="hold"/>
                                        <p:tgtEl>
                                          <p:spTgt spid="20993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20993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2099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2099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209940">
                                            <p:bg/>
                                          </p:spTgt>
                                        </p:tgtEl>
                                        <p:attrNameLst>
                                          <p:attrName>style.visibility</p:attrName>
                                        </p:attrNameLst>
                                      </p:cBhvr>
                                      <p:to>
                                        <p:strVal val="visible"/>
                                      </p:to>
                                    </p:set>
                                    <p:anim calcmode="lin" valueType="num">
                                      <p:cBhvr>
                                        <p:cTn id="105" dur="1000" fill="hold"/>
                                        <p:tgtEl>
                                          <p:spTgt spid="209940">
                                            <p:bg/>
                                          </p:spTgt>
                                        </p:tgtEl>
                                        <p:attrNameLst>
                                          <p:attrName>ppt_w</p:attrName>
                                        </p:attrNameLst>
                                      </p:cBhvr>
                                      <p:tavLst>
                                        <p:tav tm="0">
                                          <p:val>
                                            <p:fltVal val="0"/>
                                          </p:val>
                                        </p:tav>
                                        <p:tav tm="100000">
                                          <p:val>
                                            <p:strVal val="#ppt_w"/>
                                          </p:val>
                                        </p:tav>
                                      </p:tavLst>
                                    </p:anim>
                                    <p:anim calcmode="lin" valueType="num">
                                      <p:cBhvr>
                                        <p:cTn id="106" dur="1000" fill="hold"/>
                                        <p:tgtEl>
                                          <p:spTgt spid="209940">
                                            <p:bg/>
                                          </p:spTgt>
                                        </p:tgtEl>
                                        <p:attrNameLst>
                                          <p:attrName>ppt_h</p:attrName>
                                        </p:attrNameLst>
                                      </p:cBhvr>
                                      <p:tavLst>
                                        <p:tav tm="0">
                                          <p:val>
                                            <p:fltVal val="0"/>
                                          </p:val>
                                        </p:tav>
                                        <p:tav tm="100000">
                                          <p:val>
                                            <p:strVal val="#ppt_h"/>
                                          </p:val>
                                        </p:tav>
                                      </p:tavLst>
                                    </p:anim>
                                    <p:anim calcmode="lin" valueType="num">
                                      <p:cBhvr>
                                        <p:cTn id="107" dur="1000" fill="hold"/>
                                        <p:tgtEl>
                                          <p:spTgt spid="20994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0994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209940">
                                            <p:txEl>
                                              <p:pRg st="0" end="0"/>
                                            </p:txEl>
                                          </p:spTgt>
                                        </p:tgtEl>
                                        <p:attrNameLst>
                                          <p:attrName>style.visibility</p:attrName>
                                        </p:attrNameLst>
                                      </p:cBhvr>
                                      <p:to>
                                        <p:strVal val="visible"/>
                                      </p:to>
                                    </p:set>
                                    <p:anim calcmode="lin" valueType="num">
                                      <p:cBhvr>
                                        <p:cTn id="111" dur="1000" fill="hold"/>
                                        <p:tgtEl>
                                          <p:spTgt spid="20994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20994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20994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994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209932"/>
                                        </p:tgtEl>
                                        <p:attrNameLst>
                                          <p:attrName>style.visibility</p:attrName>
                                        </p:attrNameLst>
                                      </p:cBhvr>
                                      <p:to>
                                        <p:strVal val="visible"/>
                                      </p:to>
                                    </p:set>
                                    <p:anim calcmode="lin" valueType="num">
                                      <p:cBhvr>
                                        <p:cTn id="118" dur="1000" fill="hold"/>
                                        <p:tgtEl>
                                          <p:spTgt spid="209932"/>
                                        </p:tgtEl>
                                        <p:attrNameLst>
                                          <p:attrName>ppt_w</p:attrName>
                                        </p:attrNameLst>
                                      </p:cBhvr>
                                      <p:tavLst>
                                        <p:tav tm="0">
                                          <p:val>
                                            <p:fltVal val="0"/>
                                          </p:val>
                                        </p:tav>
                                        <p:tav tm="100000">
                                          <p:val>
                                            <p:strVal val="#ppt_w"/>
                                          </p:val>
                                        </p:tav>
                                      </p:tavLst>
                                    </p:anim>
                                    <p:anim calcmode="lin" valueType="num">
                                      <p:cBhvr>
                                        <p:cTn id="119" dur="1000" fill="hold"/>
                                        <p:tgtEl>
                                          <p:spTgt spid="209932"/>
                                        </p:tgtEl>
                                        <p:attrNameLst>
                                          <p:attrName>ppt_h</p:attrName>
                                        </p:attrNameLst>
                                      </p:cBhvr>
                                      <p:tavLst>
                                        <p:tav tm="0">
                                          <p:val>
                                            <p:fltVal val="0"/>
                                          </p:val>
                                        </p:tav>
                                        <p:tav tm="100000">
                                          <p:val>
                                            <p:strVal val="#ppt_h"/>
                                          </p:val>
                                        </p:tav>
                                      </p:tavLst>
                                    </p:anim>
                                    <p:anim calcmode="lin" valueType="num">
                                      <p:cBhvr>
                                        <p:cTn id="120" dur="1000" fill="hold"/>
                                        <p:tgtEl>
                                          <p:spTgt spid="209932"/>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2099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allAtOnce" animBg="1"/>
      <p:bldP spid="209926" grpId="0" build="allAtOnce" animBg="1"/>
      <p:bldP spid="209932" grpId="0" animBg="1"/>
      <p:bldP spid="209933" grpId="0" build="allAtOnce" animBg="1"/>
      <p:bldP spid="209934" grpId="0" build="allAtOnce" animBg="1"/>
      <p:bldP spid="209935" grpId="0" build="allAtOnce" animBg="1"/>
      <p:bldP spid="209938" grpId="0" build="allAtOnce" animBg="1"/>
      <p:bldP spid="209939" grpId="0" build="allAtOnce" animBg="1"/>
      <p:bldP spid="209940" grpId="0" build="allAtOnce"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55051"/>
            <a:ext cx="9144000" cy="99390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What are the stages of life?</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380117"/>
            <a:ext cx="9124890" cy="5474934"/>
          </a:xfrm>
          <a:prstGeom prst="rect">
            <a:avLst/>
          </a:prstGeom>
        </p:spPr>
      </p:pic>
    </p:spTree>
    <p:extLst>
      <p:ext uri="{BB962C8B-B14F-4D97-AF65-F5344CB8AC3E}">
        <p14:creationId xmlns:p14="http://schemas.microsoft.com/office/powerpoint/2010/main" val="17566926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cs typeface="ＭＳ Ｐゴシック" charset="0"/>
              </a:rPr>
              <a:t>China, 1981</a:t>
            </a:r>
          </a:p>
        </p:txBody>
      </p:sp>
      <p:pic>
        <p:nvPicPr>
          <p:cNvPr id="61444"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17738"/>
      </p:ext>
    </p:extLst>
  </p:cSld>
  <p:clrMapOvr>
    <a:masterClrMapping/>
  </p:clrMapOvr>
  <p:transition xmlns:p14="http://schemas.microsoft.com/office/powerpoint/2010/main" advClick="0" advTm="14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61444"/>
                                        </p:tgtEl>
                                        <p:attrNameLst>
                                          <p:attrName>style.visibility</p:attrName>
                                        </p:attrNameLst>
                                      </p:cBhvr>
                                      <p:to>
                                        <p:strVal val="visible"/>
                                      </p:to>
                                    </p:set>
                                    <p:animEffect transition="in" filter="checkerboard(across)">
                                      <p:cBhvr>
                                        <p:cTn id="7" dur="500"/>
                                        <p:tgtEl>
                                          <p:spTgt spid="61444"/>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61446"/>
                                        </p:tgtEl>
                                        <p:attrNameLst>
                                          <p:attrName>style.visibility</p:attrName>
                                        </p:attrNameLst>
                                      </p:cBhvr>
                                      <p:to>
                                        <p:strVal val="visible"/>
                                      </p:to>
                                    </p:set>
                                    <p:animEffect transition="in" filter="checkerboard(across)">
                                      <p:cBhvr>
                                        <p:cTn id="11" dur="500"/>
                                        <p:tgtEl>
                                          <p:spTgt spid="61446"/>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61448"/>
                                        </p:tgtEl>
                                        <p:attrNameLst>
                                          <p:attrName>style.visibility</p:attrName>
                                        </p:attrNameLst>
                                      </p:cBhvr>
                                      <p:to>
                                        <p:strVal val="visible"/>
                                      </p:to>
                                    </p:set>
                                    <p:animEffect transition="in" filter="checkerboard(across)">
                                      <p:cBhvr>
                                        <p:cTn id="15" dur="500"/>
                                        <p:tgtEl>
                                          <p:spTgt spid="61448"/>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61447"/>
                                        </p:tgtEl>
                                        <p:attrNameLst>
                                          <p:attrName>style.visibility</p:attrName>
                                        </p:attrNameLst>
                                      </p:cBhvr>
                                      <p:to>
                                        <p:strVal val="visible"/>
                                      </p:to>
                                    </p:set>
                                    <p:animEffect transition="in" filter="checkerboard(across)">
                                      <p:cBhvr>
                                        <p:cTn id="19" dur="500"/>
                                        <p:tgtEl>
                                          <p:spTgt spid="61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cs typeface="ＭＳ Ｐゴシック" charset="0"/>
              </a:rPr>
              <a:t>Romance, 1982</a:t>
            </a:r>
          </a:p>
        </p:txBody>
      </p:sp>
      <p:pic>
        <p:nvPicPr>
          <p:cNvPr id="183298" name="Picture 4"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2680247385"/>
      </p:ext>
    </p:extLst>
  </p:cSld>
  <p:clrMapOvr>
    <a:masterClrMapping/>
  </p:clrMapOvr>
  <p:transition xmlns:p14="http://schemas.microsoft.com/office/powerpoint/2010/main" advClick="0" advTm="13000">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2000"/>
                                        <p:tgtEl>
                                          <p:spTgt spid="6246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2470"/>
                                        </p:tgtEl>
                                        <p:attrNameLst>
                                          <p:attrName>style.visibility</p:attrName>
                                        </p:attrNameLst>
                                      </p:cBhvr>
                                      <p:to>
                                        <p:strVal val="visible"/>
                                      </p:to>
                                    </p:set>
                                    <p:animEffect transition="in" filter="blinds(horizontal)">
                                      <p:cBhvr>
                                        <p:cTn id="11"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43"/>
            <a:ext cx="5032017" cy="379105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45857" y="116632"/>
            <a:ext cx="5116286" cy="3248932"/>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remember that you must give an account to God for everything you </a:t>
            </a:r>
            <a:r>
              <a:rPr lang="en-US" sz="3600" b="1" dirty="0" smtClean="0">
                <a:effectLst>
                  <a:glow rad="127000">
                    <a:schemeClr val="tx1"/>
                  </a:glow>
                </a:effectLst>
                <a:latin typeface="Arial" charset="0"/>
                <a:ea typeface="ＭＳ Ｐゴシック" charset="0"/>
                <a:cs typeface="ＭＳ Ｐゴシック" charset="0"/>
              </a:rPr>
              <a:t>do"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(11:9c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8857" y="3365564"/>
            <a:ext cx="5243286" cy="3492436"/>
          </a:xfrm>
          <a:prstGeom prst="rect">
            <a:avLst/>
          </a:prstGeom>
        </p:spPr>
      </p:pic>
    </p:spTree>
    <p:extLst>
      <p:ext uri="{BB962C8B-B14F-4D97-AF65-F5344CB8AC3E}">
        <p14:creationId xmlns:p14="http://schemas.microsoft.com/office/powerpoint/2010/main" val="1018182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ng Pu &amp; Pastor Mang Z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61170" y="25918"/>
            <a:ext cx="11405169" cy="68320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71571" y="25918"/>
            <a:ext cx="4372428" cy="3493796"/>
          </a:xfrm>
          <a:effectLst>
            <a:outerShdw blurRad="63500" dist="35921" dir="2700000" algn="ctr" rotWithShape="0">
              <a:schemeClr val="tx2">
                <a:alpha val="74998"/>
              </a:schemeClr>
            </a:outerShdw>
          </a:effectLst>
          <a:extLst/>
        </p:spPr>
        <p:txBody>
          <a:bodyPr anchor="t"/>
          <a:lstStyle/>
          <a:p>
            <a:pPr>
              <a:defRPr/>
            </a:pPr>
            <a:r>
              <a:rPr lang="en-US" sz="4800" b="1" dirty="0" err="1" smtClean="0">
                <a:effectLst>
                  <a:glow rad="127000">
                    <a:schemeClr val="tx1"/>
                  </a:glow>
                </a:effectLst>
                <a:latin typeface="Arial" charset="0"/>
                <a:ea typeface="ＭＳ Ｐゴシック" charset="0"/>
                <a:cs typeface="ＭＳ Ｐゴシック" charset="0"/>
              </a:rPr>
              <a:t>Singpu</a:t>
            </a:r>
            <a:r>
              <a:rPr lang="en-US" sz="4800" b="1" dirty="0" smtClean="0">
                <a:effectLst>
                  <a:glow rad="127000">
                    <a:schemeClr val="tx1"/>
                  </a:glow>
                </a:effectLst>
                <a:latin typeface="Arial" charset="0"/>
                <a:ea typeface="ＭＳ Ｐゴシック" charset="0"/>
                <a:cs typeface="ＭＳ Ｐゴシック" charset="0"/>
              </a:rPr>
              <a:t> in Myanmar</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0256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788" y="25918"/>
            <a:ext cx="9127211" cy="990082"/>
          </a:xfrm>
          <a:effectLst>
            <a:outerShdw blurRad="63500" dist="35921" dir="2700000" algn="ctr" rotWithShape="0">
              <a:schemeClr val="tx2">
                <a:alpha val="74998"/>
              </a:schemeClr>
            </a:outerShdw>
          </a:effectLst>
          <a:extLst/>
        </p:spPr>
        <p:txBody>
          <a:bodyPr anchor="t"/>
          <a:lstStyle/>
          <a:p>
            <a:pPr>
              <a:defRPr/>
            </a:pPr>
            <a:r>
              <a:rPr lang="en-US" sz="3600" b="1" dirty="0" err="1" smtClean="0">
                <a:effectLst>
                  <a:glow rad="127000">
                    <a:schemeClr val="tx1"/>
                  </a:glow>
                </a:effectLst>
                <a:latin typeface="Arial" charset="0"/>
                <a:ea typeface="ＭＳ Ｐゴシック" charset="0"/>
                <a:cs typeface="ＭＳ Ｐゴシック" charset="0"/>
              </a:rPr>
              <a:t>Singpu</a:t>
            </a:r>
            <a:r>
              <a:rPr lang="en-US" sz="3600" b="1" dirty="0" smtClean="0">
                <a:effectLst>
                  <a:glow rad="127000">
                    <a:schemeClr val="tx1"/>
                  </a:glow>
                </a:effectLst>
                <a:latin typeface="Arial" charset="0"/>
                <a:ea typeface="ＭＳ Ｐゴシック" charset="0"/>
                <a:cs typeface="ＭＳ Ｐゴシック" charset="0"/>
              </a:rPr>
              <a:t> in Myanmar</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descr="Sing Pu PRC.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49086"/>
            <a:ext cx="9144000" cy="5486400"/>
          </a:xfrm>
          <a:prstGeom prst="rect">
            <a:avLst/>
          </a:prstGeom>
        </p:spPr>
      </p:pic>
    </p:spTree>
    <p:extLst>
      <p:ext uri="{BB962C8B-B14F-4D97-AF65-F5344CB8AC3E}">
        <p14:creationId xmlns:p14="http://schemas.microsoft.com/office/powerpoint/2010/main" val="82178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788" y="25918"/>
            <a:ext cx="9127211" cy="990082"/>
          </a:xfrm>
          <a:effectLst>
            <a:outerShdw blurRad="63500" dist="35921" dir="2700000" algn="ctr" rotWithShape="0">
              <a:schemeClr val="tx2">
                <a:alpha val="74998"/>
              </a:schemeClr>
            </a:outerShdw>
          </a:effectLst>
          <a:extLst/>
        </p:spPr>
        <p:txBody>
          <a:bodyPr anchor="t"/>
          <a:lstStyle/>
          <a:p>
            <a:pPr>
              <a:defRPr/>
            </a:pPr>
            <a:r>
              <a:rPr lang="en-US" sz="3600" b="1" dirty="0" err="1" smtClean="0">
                <a:effectLst>
                  <a:glow rad="127000">
                    <a:schemeClr val="tx1"/>
                  </a:glow>
                </a:effectLst>
                <a:latin typeface="Arial" charset="0"/>
                <a:ea typeface="ＭＳ Ｐゴシック" charset="0"/>
                <a:cs typeface="ＭＳ Ｐゴシック" charset="0"/>
              </a:rPr>
              <a:t>Singpu</a:t>
            </a:r>
            <a:r>
              <a:rPr lang="en-US" sz="3600" b="1" dirty="0" smtClean="0">
                <a:effectLst>
                  <a:glow rad="127000">
                    <a:schemeClr val="tx1"/>
                  </a:glow>
                </a:effectLst>
                <a:latin typeface="Arial" charset="0"/>
                <a:ea typeface="ＭＳ Ｐゴシック" charset="0"/>
                <a:cs typeface="ＭＳ Ｐゴシック" charset="0"/>
              </a:rPr>
              <a:t> in Myanmar</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descr="Sing Pu 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6514"/>
            <a:ext cx="9144000" cy="5486400"/>
          </a:xfrm>
          <a:prstGeom prst="rect">
            <a:avLst/>
          </a:prstGeom>
        </p:spPr>
      </p:pic>
    </p:spTree>
    <p:extLst>
      <p:ext uri="{BB962C8B-B14F-4D97-AF65-F5344CB8AC3E}">
        <p14:creationId xmlns:p14="http://schemas.microsoft.com/office/powerpoint/2010/main" val="82178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refuse to worry,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keep your body </a:t>
            </a:r>
            <a:r>
              <a:rPr lang="en-US" sz="3600" b="1" dirty="0" smtClean="0">
                <a:effectLst>
                  <a:glow rad="127000">
                    <a:schemeClr val="tx1"/>
                  </a:glow>
                </a:effectLst>
                <a:latin typeface="Arial" charset="0"/>
                <a:ea typeface="ＭＳ Ｐゴシック" charset="0"/>
                <a:cs typeface="ＭＳ Ｐゴシック" charset="0"/>
              </a:rPr>
              <a:t>healthy"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(11:10a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441504" y="2185598"/>
            <a:ext cx="3565071" cy="4402088"/>
          </a:xfrm>
          <a:prstGeom prst="rect">
            <a:avLst/>
          </a:prstGeom>
        </p:spPr>
      </p:pic>
      <p:pic>
        <p:nvPicPr>
          <p:cNvPr id="3" name="Picture 2"/>
          <p:cNvPicPr>
            <a:picLocks noChangeAspect="1"/>
          </p:cNvPicPr>
          <p:nvPr/>
        </p:nvPicPr>
        <p:blipFill>
          <a:blip r:embed="rId4"/>
          <a:stretch>
            <a:fillRect/>
          </a:stretch>
        </p:blipFill>
        <p:spPr>
          <a:xfrm>
            <a:off x="107504" y="2185598"/>
            <a:ext cx="5334000" cy="3771900"/>
          </a:xfrm>
          <a:prstGeom prst="rect">
            <a:avLst/>
          </a:prstGeom>
        </p:spPr>
      </p:pic>
    </p:spTree>
    <p:extLst>
      <p:ext uri="{BB962C8B-B14F-4D97-AF65-F5344CB8AC3E}">
        <p14:creationId xmlns:p14="http://schemas.microsoft.com/office/powerpoint/2010/main" val="1205365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remember that youth, with a whole life before you, is </a:t>
            </a:r>
            <a:r>
              <a:rPr lang="en-US" sz="3600" b="1" dirty="0" smtClean="0">
                <a:effectLst>
                  <a:glow rad="127000">
                    <a:schemeClr val="tx1"/>
                  </a:glow>
                </a:effectLst>
                <a:latin typeface="Arial" charset="0"/>
                <a:ea typeface="ＭＳ Ｐゴシック" charset="0"/>
                <a:cs typeface="ＭＳ Ｐゴシック" charset="0"/>
              </a:rPr>
              <a:t>meaningless ["fleeting" NAU]" (11:10b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71013" y="2348878"/>
            <a:ext cx="7356987" cy="4509121"/>
          </a:xfrm>
          <a:prstGeom prst="rect">
            <a:avLst/>
          </a:prstGeom>
        </p:spPr>
      </p:pic>
    </p:spTree>
    <p:extLst>
      <p:ext uri="{BB962C8B-B14F-4D97-AF65-F5344CB8AC3E}">
        <p14:creationId xmlns:p14="http://schemas.microsoft.com/office/powerpoint/2010/main" val="3283518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Life has three stages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Youth</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0-30</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dirty="0" smtClean="0">
                <a:effectLst>
                  <a:glow rad="127000">
                    <a:schemeClr val="tx1"/>
                  </a:glow>
                </a:effectLst>
                <a:latin typeface="Arial" charset="0"/>
                <a:ea typeface="ＭＳ Ｐゴシック" charset="0"/>
                <a:cs typeface="ＭＳ Ｐゴシック" charset="0"/>
              </a:rPr>
              <a:t>Eccl. 11:7</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–12:7</a:t>
            </a:r>
            <a:endParaRPr lang="en-US" sz="5400" b="1" dirty="0">
              <a:effectLst>
                <a:glow rad="1270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Youth</a:t>
            </a:r>
            <a:br>
              <a:rPr lang="en-US" sz="5400" b="1" dirty="0" smtClean="0">
                <a:solidFill>
                  <a:srgbClr val="FFFF00"/>
                </a:solidFill>
                <a:effectLst>
                  <a:glow rad="127000">
                    <a:schemeClr val="tx1"/>
                  </a:glow>
                </a:effectLst>
                <a:latin typeface="Arial" charset="0"/>
                <a:ea typeface="ＭＳ Ｐゴシック" charset="0"/>
                <a:cs typeface="ＭＳ Ｐゴシック" charset="0"/>
              </a:rPr>
            </a:br>
            <a:r>
              <a:rPr lang="en-US" sz="5400" b="1" dirty="0" smtClean="0">
                <a:solidFill>
                  <a:srgbClr val="FFFF00"/>
                </a:solidFill>
                <a:effectLst>
                  <a:glow rad="127000">
                    <a:schemeClr val="tx1"/>
                  </a:glow>
                </a:effectLst>
                <a:latin typeface="Arial" charset="0"/>
                <a:ea typeface="ＭＳ Ｐゴシック" charset="0"/>
                <a:cs typeface="ＭＳ Ｐゴシック" charset="0"/>
              </a:rPr>
              <a:t>0-30</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grpSp>
        <p:nvGrpSpPr>
          <p:cNvPr id="3" name="Group 2"/>
          <p:cNvGrpSpPr/>
          <p:nvPr/>
        </p:nvGrpSpPr>
        <p:grpSpPr>
          <a:xfrm>
            <a:off x="-9953" y="2334712"/>
            <a:ext cx="5776577" cy="4523288"/>
            <a:chOff x="-9953" y="2334712"/>
            <a:chExt cx="5776577"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9953"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673100">
                      <a:schemeClr val="tx1"/>
                    </a:glow>
                  </a:effectLst>
                  <a:latin typeface="Arial" charset="0"/>
                  <a:ea typeface="ＭＳ Ｐゴシック" charset="0"/>
                  <a:cs typeface="ＭＳ Ｐゴシック" charset="0"/>
                </a:rPr>
                <a:t>Focus </a:t>
              </a:r>
              <a:br>
                <a:rPr lang="en-US" sz="5400" b="1" dirty="0" smtClean="0">
                  <a:effectLst>
                    <a:glow rad="673100">
                      <a:schemeClr val="tx1"/>
                    </a:glow>
                  </a:effectLst>
                  <a:latin typeface="Arial" charset="0"/>
                  <a:ea typeface="ＭＳ Ｐゴシック" charset="0"/>
                  <a:cs typeface="ＭＳ Ｐゴシック" charset="0"/>
                </a:rPr>
              </a:br>
              <a:r>
                <a:rPr lang="en-US" sz="5400" b="1" dirty="0" smtClean="0">
                  <a:effectLst>
                    <a:glow rad="673100">
                      <a:schemeClr val="tx1"/>
                    </a:glow>
                  </a:effectLst>
                  <a:latin typeface="Arial" charset="0"/>
                  <a:ea typeface="ＭＳ Ｐゴシック" charset="0"/>
                  <a:cs typeface="ＭＳ Ｐゴシック" charset="0"/>
                </a:rPr>
                <a:t>on 2 pursuits</a:t>
              </a:r>
              <a:endParaRPr lang="en-US" sz="5400" b="1" dirty="0">
                <a:effectLst>
                  <a:glow rad="673100">
                    <a:schemeClr val="tx1"/>
                  </a:glow>
                </a:effectLst>
                <a:latin typeface="Arial" charset="0"/>
                <a:ea typeface="ＭＳ Ｐゴシック" charset="0"/>
                <a:cs typeface="ＭＳ Ｐゴシック" charset="0"/>
              </a:endParaRP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673100">
                    <a:schemeClr val="tx1"/>
                  </a:glow>
                </a:effectLst>
                <a:latin typeface="Arial" charset="0"/>
                <a:ea typeface="ＭＳ Ｐゴシック" charset="0"/>
                <a:cs typeface="ＭＳ Ｐゴシック" charset="0"/>
              </a:rPr>
              <a:t>What should youth </a:t>
            </a:r>
            <a:r>
              <a:rPr lang="en-US" sz="5400" b="1" dirty="0" smtClean="0">
                <a:solidFill>
                  <a:srgbClr val="FFFF00"/>
                </a:solidFill>
                <a:effectLst>
                  <a:glow rad="673100">
                    <a:schemeClr val="tx1"/>
                  </a:glow>
                </a:effectLst>
                <a:latin typeface="Arial" charset="0"/>
                <a:ea typeface="ＭＳ Ｐゴシック" charset="0"/>
                <a:cs typeface="ＭＳ Ｐゴシック" charset="0"/>
              </a:rPr>
              <a:t>pursue</a:t>
            </a:r>
            <a:r>
              <a:rPr lang="en-US" sz="5400" b="1" dirty="0" smtClean="0">
                <a:effectLst>
                  <a:glow rad="673100">
                    <a:schemeClr val="tx1"/>
                  </a:glow>
                </a:effectLst>
                <a:latin typeface="Arial" charset="0"/>
                <a:ea typeface="ＭＳ Ｐゴシック" charset="0"/>
                <a:cs typeface="ＭＳ Ｐゴシック" charset="0"/>
              </a:rPr>
              <a:t> in life?</a:t>
            </a:r>
            <a:endParaRPr lang="en-US" sz="5400" b="1" dirty="0">
              <a:effectLst>
                <a:glow rad="6731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075448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a:extLst/>
        </p:spPr>
        <p:txBody>
          <a:bodyPr/>
          <a:lstStyle/>
          <a:p>
            <a:pPr marL="798513" indent="-798513" algn="l">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solidFill>
                  <a:srgbClr val="FFFF00"/>
                </a:solidFill>
                <a:effectLst>
                  <a:glow rad="127000">
                    <a:schemeClr val="tx1"/>
                  </a:glow>
                </a:effectLst>
                <a:latin typeface="Arial" charset="0"/>
                <a:ea typeface="ＭＳ Ｐゴシック" charset="0"/>
                <a:cs typeface="ＭＳ Ｐゴシック" charset="0"/>
              </a:rPr>
              <a:t>Enjoy </a:t>
            </a:r>
            <a:r>
              <a:rPr lang="en-US" sz="4800" b="1" dirty="0">
                <a:solidFill>
                  <a:srgbClr val="FFFF00"/>
                </a:solidFill>
                <a:effectLst>
                  <a:glow rad="127000">
                    <a:schemeClr val="tx1"/>
                  </a:glow>
                </a:effectLst>
                <a:latin typeface="Arial" charset="0"/>
                <a:ea typeface="ＭＳ Ｐゴシック" charset="0"/>
                <a:cs typeface="ＭＳ Ｐゴシック" charset="0"/>
              </a:rPr>
              <a:t>life</a:t>
            </a:r>
            <a:r>
              <a:rPr lang="en-US" sz="4800" b="1" dirty="0">
                <a:effectLst>
                  <a:glow rad="127000">
                    <a:schemeClr val="tx1"/>
                  </a:glow>
                </a:effectLst>
                <a:latin typeface="Arial" charset="0"/>
                <a:ea typeface="ＭＳ Ｐゴシック" charset="0"/>
                <a:cs typeface="ＭＳ Ｐゴシック" charset="0"/>
              </a:rPr>
              <a:t> now before judgment and death comes (11:7-10)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536193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53934"/>
            <a:ext cx="9203598" cy="299610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2927319" y="4851419"/>
            <a:ext cx="2973783" cy="79802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2</a:t>
            </a:r>
            <a:r>
              <a:rPr lang="en-US" sz="2400" b="1" dirty="0">
                <a:solidFill>
                  <a:srgbClr val="FFFFFF"/>
                </a:solidFill>
                <a:effectLst>
                  <a:glow rad="127000">
                    <a:srgbClr val="000000"/>
                  </a:glow>
                </a:effectLst>
                <a:latin typeface="Arial" charset="0"/>
                <a:ea typeface="ＭＳ Ｐゴシック" charset="0"/>
                <a:cs typeface="ＭＳ Ｐゴシック" charset="0"/>
              </a:rPr>
              <a:t>. Annoying </a:t>
            </a:r>
            <a:r>
              <a:rPr lang="en-US" sz="2400" b="1" dirty="0" smtClean="0">
                <a:solidFill>
                  <a:srgbClr val="FFFFFF"/>
                </a:solidFill>
                <a:effectLst>
                  <a:glow rad="127000">
                    <a:srgbClr val="000000"/>
                  </a:glow>
                </a:effectLst>
                <a:latin typeface="Arial" charset="0"/>
                <a:ea typeface="ＭＳ Ｐゴシック" charset="0"/>
                <a:cs typeface="ＭＳ Ｐゴシック" charset="0"/>
              </a:rPr>
              <a:t>her husband</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8665"/>
            <a:ext cx="9144000" cy="949731"/>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Three Stages for Women</a:t>
            </a:r>
            <a:endParaRPr lang="en-US" sz="48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9598" y="4851419"/>
            <a:ext cx="28677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1. Annoying her dad</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071476" y="4851419"/>
            <a:ext cx="3132121" cy="94973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3</a:t>
            </a:r>
            <a:r>
              <a:rPr lang="en-US" sz="2400" b="1" dirty="0">
                <a:solidFill>
                  <a:srgbClr val="FFFFFF"/>
                </a:solidFill>
                <a:effectLst>
                  <a:glow rad="127000">
                    <a:srgbClr val="000000"/>
                  </a:glow>
                </a:effectLst>
                <a:latin typeface="Arial" charset="0"/>
                <a:ea typeface="ＭＳ Ｐゴシック" charset="0"/>
                <a:cs typeface="ＭＳ Ｐゴシック" charset="0"/>
              </a:rPr>
              <a:t>. Annoying </a:t>
            </a:r>
            <a:r>
              <a:rPr lang="en-US" sz="2400" b="1" dirty="0" smtClean="0">
                <a:solidFill>
                  <a:srgbClr val="FFFFFF"/>
                </a:solidFill>
                <a:effectLst>
                  <a:glow rad="127000">
                    <a:srgbClr val="000000"/>
                  </a:glow>
                </a:effectLst>
                <a:latin typeface="Arial" charset="0"/>
                <a:ea typeface="ＭＳ Ｐゴシック" charset="0"/>
                <a:cs typeface="ＭＳ Ｐゴシック" charset="0"/>
              </a:rPr>
              <a:t>her son-in-law</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37291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112184"/>
          </a:xfrm>
          <a:prstGeom prst="rect">
            <a:avLst/>
          </a:prstGeom>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a:extLst/>
        </p:spPr>
        <p:txBody>
          <a:bodyPr/>
          <a:lstStyle/>
          <a:p>
            <a:pPr marL="798513" indent="-798513" algn="l">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Honor God</a:t>
            </a:r>
            <a:r>
              <a:rPr lang="en-US" sz="4800" b="1" dirty="0">
                <a:effectLst>
                  <a:glow rad="127000">
                    <a:schemeClr val="tx1"/>
                  </a:glow>
                </a:effectLst>
                <a:latin typeface="Arial" charset="0"/>
                <a:ea typeface="ＭＳ Ｐゴシック" charset="0"/>
                <a:cs typeface="ＭＳ Ｐゴシック" charset="0"/>
              </a:rPr>
              <a:t> as Creator before you grow old and die (12:1-7</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37198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6000" y="0"/>
            <a:ext cx="6858000" cy="6858000"/>
          </a:xfrm>
          <a:prstGeom prst="rect">
            <a:avLst/>
          </a:prstGeom>
        </p:spPr>
      </p:pic>
      <p:sp>
        <p:nvSpPr>
          <p:cNvPr id="900098" name="Rectangle 2"/>
          <p:cNvSpPr>
            <a:spLocks noGrp="1" noChangeArrowheads="1"/>
          </p:cNvSpPr>
          <p:nvPr>
            <p:ph type="ctrTitle"/>
          </p:nvPr>
        </p:nvSpPr>
        <p:spPr>
          <a:xfrm>
            <a:off x="0" y="1448837"/>
            <a:ext cx="5134429" cy="5409163"/>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"Don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 </a:t>
            </a:r>
            <a:r>
              <a:rPr lang="en-US" sz="3600" b="1" dirty="0">
                <a:effectLst>
                  <a:glow rad="127000">
                    <a:schemeClr val="tx1"/>
                  </a:glow>
                </a:effectLst>
                <a:latin typeface="Arial" charset="0"/>
                <a:ea typeface="ＭＳ Ｐゴシック" charset="0"/>
                <a:cs typeface="ＭＳ Ｐゴシック" charset="0"/>
              </a:rPr>
              <a:t>let the excitement of youth cause you to forget your Creator. Honor him in your youth before you grow old and say,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Life </a:t>
            </a:r>
            <a:r>
              <a:rPr lang="en-US" sz="3600" b="1" dirty="0">
                <a:effectLst>
                  <a:glow rad="127000">
                    <a:schemeClr val="tx1"/>
                  </a:glow>
                </a:effectLst>
                <a:latin typeface="Arial" charset="0"/>
                <a:ea typeface="ＭＳ Ｐゴシック" charset="0"/>
                <a:cs typeface="ＭＳ Ｐゴシック" charset="0"/>
              </a:rPr>
              <a:t>is not pleasant </a:t>
            </a:r>
            <a:r>
              <a:rPr lang="en-US" sz="3600" b="1" dirty="0" smtClean="0">
                <a:effectLst>
                  <a:glow rad="127000">
                    <a:schemeClr val="tx1"/>
                  </a:glow>
                </a:effectLst>
                <a:latin typeface="Arial" charset="0"/>
                <a:ea typeface="ＭＳ Ｐゴシック" charset="0"/>
                <a:cs typeface="ＭＳ Ｐゴシック" charset="0"/>
              </a:rPr>
              <a:t>anymore</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
            <a:ext cx="9144000" cy="138663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t>"Remember </a:t>
            </a:r>
            <a:r>
              <a:rPr lang="en-US" sz="3600" b="1" dirty="0"/>
              <a:t>also your Creator in the days of your </a:t>
            </a:r>
            <a:r>
              <a:rPr lang="en-US" sz="3600" b="1" dirty="0" smtClean="0"/>
              <a:t>youth…" (12:1 </a:t>
            </a:r>
            <a:r>
              <a:rPr lang="en-US" sz="3200" b="1" dirty="0" smtClean="0"/>
              <a:t>NAU</a:t>
            </a:r>
            <a:r>
              <a:rPr lang="en-US" sz="3600" b="1" dirty="0" smtClean="0"/>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272975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1914"/>
          </a:xfrm>
          <a:prstGeom prst="rect">
            <a:avLst/>
          </a:prstGeom>
        </p:spPr>
      </p:pic>
      <p:sp>
        <p:nvSpPr>
          <p:cNvPr id="900098" name="Rectangle 2"/>
          <p:cNvSpPr>
            <a:spLocks noGrp="1" noChangeArrowheads="1"/>
          </p:cNvSpPr>
          <p:nvPr>
            <p:ph type="ctrTitle"/>
          </p:nvPr>
        </p:nvSpPr>
        <p:spPr>
          <a:xfrm>
            <a:off x="0" y="6091914"/>
            <a:ext cx="9144000" cy="648611"/>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One day at the dentist…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1354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86633"/>
            <a:ext cx="9144000" cy="3657600"/>
          </a:xfrm>
          <a:prstGeom prst="rect">
            <a:avLst/>
          </a:prstGeom>
        </p:spPr>
      </p:pic>
      <p:sp>
        <p:nvSpPr>
          <p:cNvPr id="900098" name="Rectangle 2"/>
          <p:cNvSpPr>
            <a:spLocks noGrp="1" noChangeArrowheads="1"/>
          </p:cNvSpPr>
          <p:nvPr>
            <p:ph type="ctrTitle"/>
          </p:nvPr>
        </p:nvSpPr>
        <p:spPr>
          <a:xfrm>
            <a:off x="0" y="3582737"/>
            <a:ext cx="9144000" cy="3148263"/>
          </a:xfrm>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"The </a:t>
            </a:r>
            <a:r>
              <a:rPr lang="en-US" sz="3200" b="1" dirty="0">
                <a:effectLst>
                  <a:glow rad="127000">
                    <a:schemeClr val="tx1"/>
                  </a:glow>
                </a:effectLst>
                <a:latin typeface="Arial" charset="0"/>
                <a:ea typeface="ＭＳ Ｐゴシック" charset="0"/>
                <a:cs typeface="ＭＳ Ｐゴシック" charset="0"/>
              </a:rPr>
              <a:t>command </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Remember </a:t>
            </a:r>
            <a:r>
              <a:rPr lang="en-US" sz="3200" b="1" dirty="0">
                <a:effectLst>
                  <a:glow rad="127000">
                    <a:schemeClr val="tx1"/>
                  </a:glow>
                </a:effectLst>
                <a:latin typeface="Arial" charset="0"/>
                <a:ea typeface="ＭＳ Ｐゴシック" charset="0"/>
                <a:cs typeface="ＭＳ Ｐゴシック" charset="0"/>
              </a:rPr>
              <a:t>your </a:t>
            </a:r>
            <a:r>
              <a:rPr lang="en-US" sz="3200" b="1" dirty="0" smtClean="0">
                <a:effectLst>
                  <a:glow rad="127000">
                    <a:schemeClr val="tx1"/>
                  </a:glow>
                </a:effectLst>
                <a:latin typeface="Arial" charset="0"/>
                <a:ea typeface="ＭＳ Ｐゴシック" charset="0"/>
                <a:cs typeface="ＭＳ Ｐゴシック" charset="0"/>
              </a:rPr>
              <a:t>Creator</a:t>
            </a:r>
            <a:r>
              <a:rPr lang="fr-FR"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means to revere God, to keep His laws faithfully, to serve Him responsibly, remembering that because He created people, everyone owes Him his </a:t>
            </a:r>
            <a:r>
              <a:rPr lang="en-US" sz="3200" b="1" dirty="0" smtClean="0">
                <a:effectLst>
                  <a:glow rad="127000">
                    <a:schemeClr val="tx1"/>
                  </a:glow>
                </a:effectLst>
                <a:latin typeface="Arial" charset="0"/>
                <a:ea typeface="ＭＳ Ｐゴシック" charset="0"/>
                <a:cs typeface="ＭＳ Ｐゴシック" charset="0"/>
              </a:rPr>
              <a:t>life.”</a:t>
            </a:r>
            <a:br>
              <a:rPr lang="en-US" sz="3200" b="1" dirty="0" smtClean="0">
                <a:effectLst>
                  <a:glow rad="127000">
                    <a:schemeClr val="tx1"/>
                  </a:glow>
                </a:effectLst>
                <a:latin typeface="Arial" charset="0"/>
                <a:ea typeface="ＭＳ Ｐゴシック" charset="0"/>
                <a:cs typeface="ＭＳ Ｐゴシック" charset="0"/>
              </a:rPr>
            </a:br>
            <a:r>
              <a:rPr lang="en-US" sz="2000" b="1" dirty="0">
                <a:effectLst>
                  <a:glow rad="127000">
                    <a:schemeClr val="tx1"/>
                  </a:glow>
                </a:effectLst>
                <a:latin typeface="Arial" charset="0"/>
                <a:ea typeface="ＭＳ Ｐゴシック" charset="0"/>
                <a:cs typeface="ＭＳ Ｐゴシック" charset="0"/>
              </a:rPr>
              <a:t/>
            </a:r>
            <a:br>
              <a:rPr lang="en-US" sz="2000" b="1" dirty="0">
                <a:effectLst>
                  <a:glow rad="127000">
                    <a:schemeClr val="tx1"/>
                  </a:glow>
                </a:effectLst>
                <a:latin typeface="Arial" charset="0"/>
                <a:ea typeface="ＭＳ Ｐゴシック" charset="0"/>
                <a:cs typeface="ＭＳ Ｐゴシック" charset="0"/>
              </a:rPr>
            </a:br>
            <a:r>
              <a:rPr lang="en-US" sz="2000" b="1" dirty="0" smtClean="0">
                <a:effectLst>
                  <a:glow rad="127000">
                    <a:schemeClr val="tx1"/>
                  </a:glow>
                </a:effectLst>
                <a:latin typeface="Arial" charset="0"/>
                <a:ea typeface="ＭＳ Ｐゴシック" charset="0"/>
                <a:cs typeface="ＭＳ Ｐゴシック" charset="0"/>
              </a:rPr>
              <a:t>—Donald Glenn, in </a:t>
            </a:r>
            <a:r>
              <a:rPr lang="en-US" sz="2000" b="1" i="1" dirty="0" smtClean="0">
                <a:effectLst>
                  <a:glow rad="127000">
                    <a:schemeClr val="tx1"/>
                  </a:glow>
                </a:effectLst>
                <a:latin typeface="Arial" charset="0"/>
                <a:ea typeface="ＭＳ Ｐゴシック" charset="0"/>
                <a:cs typeface="ＭＳ Ｐゴシック" charset="0"/>
              </a:rPr>
              <a:t>The Bible Knowledge Commentary</a:t>
            </a:r>
            <a:endParaRPr lang="en-US" sz="3200" b="1" dirty="0">
              <a:effectLst>
                <a:glow rad="127000">
                  <a:schemeClr val="tx1"/>
                </a:glow>
              </a:effectLst>
              <a:latin typeface="Arial" charset="0"/>
              <a:ea typeface="ＭＳ Ｐゴシック" charset="0"/>
              <a:cs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1"/>
            <a:ext cx="9144000" cy="138663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t>"Remember </a:t>
            </a:r>
            <a:r>
              <a:rPr lang="en-US" sz="3600" b="1" dirty="0"/>
              <a:t>also your Creator in the days of your </a:t>
            </a:r>
            <a:r>
              <a:rPr lang="en-US" sz="3600" b="1" dirty="0" smtClean="0"/>
              <a:t>youth…" (12:1 </a:t>
            </a:r>
            <a:r>
              <a:rPr lang="en-US" sz="3200" b="1" dirty="0" smtClean="0"/>
              <a:t>NAU</a:t>
            </a:r>
            <a:r>
              <a:rPr lang="en-US" sz="3600" b="1" dirty="0" smtClean="0"/>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86271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smtClean="0"/>
              <a:t>Foster Letter 2002</a:t>
            </a:r>
          </a:p>
        </p:txBody>
      </p:sp>
      <p:pic>
        <p:nvPicPr>
          <p:cNvPr id="227330"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fontAlgn="base">
              <a:lnSpc>
                <a:spcPct val="90000"/>
              </a:lnSpc>
              <a:spcBef>
                <a:spcPct val="50000"/>
              </a:spcBef>
              <a:spcAft>
                <a:spcPct val="0"/>
              </a:spcAft>
              <a:defRPr/>
            </a:pPr>
            <a:r>
              <a:rPr lang="en-US" altLang="ja-JP" sz="3400" b="1" dirty="0" smtClean="0">
                <a:solidFill>
                  <a:srgbClr val="FFFFFF"/>
                </a:solidFill>
                <a:latin typeface="Arial"/>
                <a:ea typeface="ＭＳ Ｐゴシック" charset="0"/>
                <a:cs typeface="Arial" charset="0"/>
              </a:rPr>
              <a:t>"</a:t>
            </a:r>
            <a:r>
              <a:rPr lang="en-US" sz="3400" b="1" dirty="0" smtClean="0">
                <a:solidFill>
                  <a:srgbClr val="FFFFFF"/>
                </a:solidFill>
                <a:latin typeface="Arial" charset="0"/>
                <a:ea typeface="ＭＳ Ｐゴシック" charset="0"/>
                <a:cs typeface="Arial" charset="0"/>
              </a:rPr>
              <a:t>The </a:t>
            </a:r>
            <a:r>
              <a:rPr lang="fr-FR" altLang="ja-JP" sz="3400" b="1" dirty="0" smtClean="0">
                <a:solidFill>
                  <a:srgbClr val="FFFFFF"/>
                </a:solidFill>
                <a:latin typeface="Arial"/>
                <a:ea typeface="ＭＳ Ｐゴシック" charset="0"/>
                <a:cs typeface="Arial" charset="0"/>
              </a:rPr>
              <a:t>'</a:t>
            </a:r>
            <a:r>
              <a:rPr lang="en-US" sz="3400" b="1" dirty="0" smtClean="0">
                <a:solidFill>
                  <a:srgbClr val="FFFFFF"/>
                </a:solidFill>
                <a:latin typeface="Arial" charset="0"/>
                <a:ea typeface="ＭＳ Ｐゴシック" charset="0"/>
                <a:cs typeface="Arial" charset="0"/>
              </a:rPr>
              <a:t>American </a:t>
            </a:r>
            <a:r>
              <a:rPr lang="en-US" sz="3400" b="1" dirty="0">
                <a:solidFill>
                  <a:srgbClr val="FFFFFF"/>
                </a:solidFill>
                <a:latin typeface="Arial" charset="0"/>
                <a:ea typeface="ＭＳ Ｐゴシック" charset="0"/>
                <a:cs typeface="Arial" charset="0"/>
              </a:rPr>
              <a:t>Family In Crises </a:t>
            </a:r>
            <a:r>
              <a:rPr lang="en-US" sz="3400" b="1" dirty="0" smtClean="0">
                <a:solidFill>
                  <a:srgbClr val="FFFFFF"/>
                </a:solidFill>
                <a:latin typeface="Arial" charset="0"/>
                <a:ea typeface="ＭＳ Ｐゴシック" charset="0"/>
                <a:cs typeface="Arial" charset="0"/>
              </a:rPr>
              <a:t>Research</a:t>
            </a:r>
            <a:r>
              <a:rPr lang="fr-FR" altLang="ja-JP" sz="3400" b="1" dirty="0" smtClean="0">
                <a:solidFill>
                  <a:srgbClr val="FFFFFF"/>
                </a:solidFill>
                <a:latin typeface="Arial"/>
                <a:ea typeface="ＭＳ Ｐゴシック" charset="0"/>
                <a:cs typeface="Arial" charset="0"/>
              </a:rPr>
              <a:t>'</a:t>
            </a:r>
            <a:r>
              <a:rPr lang="en-US" sz="3400" b="1" dirty="0" smtClean="0">
                <a:solidFill>
                  <a:srgbClr val="FFFFFF"/>
                </a:solidFill>
                <a:latin typeface="Arial" charset="0"/>
                <a:ea typeface="ＭＳ Ｐゴシック" charset="0"/>
                <a:cs typeface="Arial" charset="0"/>
              </a:rPr>
              <a:t> </a:t>
            </a:r>
            <a:r>
              <a:rPr lang="en-US" sz="3400" b="1" dirty="0">
                <a:solidFill>
                  <a:srgbClr val="FFFFFF"/>
                </a:solidFill>
                <a:latin typeface="Arial" charset="0"/>
                <a:ea typeface="ＭＳ Ｐゴシック" charset="0"/>
                <a:cs typeface="Arial" charset="0"/>
              </a:rPr>
              <a:t>by the Southern Baptist Council on Family Life uncovered some disturbing facts.  </a:t>
            </a:r>
            <a:r>
              <a:rPr lang="en-US" sz="3400" b="1" dirty="0">
                <a:solidFill>
                  <a:srgbClr val="FFFF00"/>
                </a:solidFill>
                <a:latin typeface="Arial" charset="0"/>
                <a:ea typeface="ＭＳ Ｐゴシック" charset="0"/>
                <a:cs typeface="Arial" charset="0"/>
              </a:rPr>
              <a:t>Of the children raised in evangelical homes, 88% leave the church at age 18 and never return</a:t>
            </a:r>
            <a:r>
              <a:rPr lang="en-US" sz="3400" b="1" dirty="0" smtClean="0">
                <a:solidFill>
                  <a:srgbClr val="FFFF00"/>
                </a:solidFill>
                <a:latin typeface="Arial" charset="0"/>
                <a:ea typeface="ＭＳ Ｐゴシック" charset="0"/>
                <a:cs typeface="Arial" charset="0"/>
              </a:rPr>
              <a:t>.</a:t>
            </a:r>
            <a:r>
              <a:rPr lang="en-US" altLang="ja-JP" sz="3400" b="1" dirty="0" smtClean="0">
                <a:solidFill>
                  <a:srgbClr val="FFFFFF"/>
                </a:solidFill>
                <a:latin typeface="Arial"/>
                <a:ea typeface="ＭＳ Ｐゴシック" charset="0"/>
                <a:cs typeface="Arial" charset="0"/>
              </a:rPr>
              <a:t>"</a:t>
            </a:r>
            <a:endParaRPr lang="en-US" sz="3400" b="1" dirty="0">
              <a:solidFill>
                <a:srgbClr val="FFFFFF"/>
              </a:solidFill>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fontAlgn="base">
              <a:lnSpc>
                <a:spcPct val="90000"/>
              </a:lnSpc>
              <a:spcBef>
                <a:spcPct val="0"/>
              </a:spcBef>
              <a:spcAft>
                <a:spcPct val="0"/>
              </a:spcAft>
              <a:defRPr/>
            </a:pPr>
            <a:r>
              <a:rPr lang="en-US" sz="2400" b="1" i="1" dirty="0" smtClean="0">
                <a:solidFill>
                  <a:srgbClr val="FFFFFF"/>
                </a:solidFill>
                <a:cs typeface="Arial" charset="0"/>
              </a:rPr>
              <a:t>Pastor</a:t>
            </a:r>
            <a:r>
              <a:rPr lang="fr-FR" altLang="ja-JP" sz="2400" b="1" i="1" dirty="0" smtClean="0">
                <a:solidFill>
                  <a:srgbClr val="FFFFFF"/>
                </a:solidFill>
                <a:cs typeface="Arial" charset="0"/>
              </a:rPr>
              <a:t>'</a:t>
            </a:r>
            <a:r>
              <a:rPr lang="en-US" sz="2400" b="1" i="1" dirty="0" smtClean="0">
                <a:solidFill>
                  <a:srgbClr val="FFFFFF"/>
                </a:solidFill>
                <a:cs typeface="Arial" charset="0"/>
              </a:rPr>
              <a:t>s Weekly Briefing</a:t>
            </a:r>
            <a:r>
              <a:rPr lang="en-US" sz="2400" b="1" dirty="0" smtClean="0">
                <a:solidFill>
                  <a:srgbClr val="FFFFFF"/>
                </a:solidFill>
                <a:cs typeface="Arial" charset="0"/>
              </a:rPr>
              <a:t>, Focus on the Family, 26 July 2002, quoted in Gary Foster, </a:t>
            </a:r>
            <a:r>
              <a:rPr lang="en-US" sz="2400" b="1" i="1" dirty="0" smtClean="0">
                <a:solidFill>
                  <a:srgbClr val="FFFFFF"/>
                </a:solidFill>
                <a:cs typeface="Arial" charset="0"/>
              </a:rPr>
              <a:t>The Foster Letter</a:t>
            </a:r>
            <a:r>
              <a:rPr lang="en-US" sz="2400" b="1" dirty="0" smtClean="0">
                <a:solidFill>
                  <a:srgbClr val="FFFFFF"/>
                </a:solidFill>
                <a:cs typeface="Arial" charset="0"/>
              </a:rPr>
              <a:t>, 10 Aug. 2002, p. 1.</a:t>
            </a:r>
          </a:p>
        </p:txBody>
      </p:sp>
    </p:spTree>
    <p:extLst>
      <p:ext uri="{BB962C8B-B14F-4D97-AF65-F5344CB8AC3E}">
        <p14:creationId xmlns:p14="http://schemas.microsoft.com/office/powerpoint/2010/main" val="96292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smtClean="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smtClean="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smtClean="0">
                <a:effectLst>
                  <a:outerShdw blurRad="38100" dist="38100" dir="2700000" algn="tl">
                    <a:srgbClr val="000000"/>
                  </a:outerShdw>
                </a:effectLst>
              </a:rPr>
              <a:t>by Ken Ham and Britt Beemer, </a:t>
            </a:r>
            <a:br>
              <a:rPr lang="en-US" sz="2200" i="1" smtClean="0">
                <a:effectLst>
                  <a:outerShdw blurRad="38100" dist="38100" dir="2700000" algn="tl">
                    <a:srgbClr val="000000"/>
                  </a:outerShdw>
                </a:effectLst>
              </a:rPr>
            </a:br>
            <a:r>
              <a:rPr lang="en-US" sz="2200" i="1" smtClean="0">
                <a:effectLst>
                  <a:outerShdw blurRad="38100" dist="38100" dir="2700000" algn="tl">
                    <a:srgbClr val="000000"/>
                  </a:outerShdw>
                </a:effectLst>
              </a:rPr>
              <a:t>with Todd Hillard</a:t>
            </a:r>
          </a:p>
        </p:txBody>
      </p:sp>
      <p:pic>
        <p:nvPicPr>
          <p:cNvPr id="229379"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0525" y="606425"/>
            <a:ext cx="37242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800" smtClean="0">
                <a:solidFill>
                  <a:srgbClr val="C0C0C0"/>
                </a:solidFill>
                <a:cs typeface="Arial" charset="0"/>
              </a:rPr>
              <a:t>© Answers in Genesis-USA</a:t>
            </a:r>
          </a:p>
        </p:txBody>
      </p:sp>
    </p:spTree>
    <p:extLst>
      <p:ext uri="{BB962C8B-B14F-4D97-AF65-F5344CB8AC3E}">
        <p14:creationId xmlns:p14="http://schemas.microsoft.com/office/powerpoint/2010/main" val="11562024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en-US" sz="5100" b="1" smtClean="0"/>
              <a:t>High school attended</a:t>
            </a:r>
          </a:p>
        </p:txBody>
      </p:sp>
      <p:sp>
        <p:nvSpPr>
          <p:cNvPr id="231427" name="TextBox 1"/>
          <p:cNvSpPr txBox="1">
            <a:spLocks noChangeArrowheads="1"/>
          </p:cNvSpPr>
          <p:nvPr/>
        </p:nvSpPr>
        <p:spPr bwMode="auto">
          <a:xfrm>
            <a:off x="152400" y="25146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Catholic school</a:t>
            </a:r>
          </a:p>
        </p:txBody>
      </p:sp>
      <p:sp>
        <p:nvSpPr>
          <p:cNvPr id="231428" name="TextBox 4"/>
          <p:cNvSpPr txBox="1">
            <a:spLocks noChangeArrowheads="1"/>
          </p:cNvSpPr>
          <p:nvPr/>
        </p:nvSpPr>
        <p:spPr bwMode="auto">
          <a:xfrm>
            <a:off x="152400" y="3211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Charter school</a:t>
            </a:r>
          </a:p>
        </p:txBody>
      </p:sp>
      <p:sp>
        <p:nvSpPr>
          <p:cNvPr id="231429" name="TextBox 5"/>
          <p:cNvSpPr txBox="1">
            <a:spLocks noChangeArrowheads="1"/>
          </p:cNvSpPr>
          <p:nvPr/>
        </p:nvSpPr>
        <p:spPr bwMode="auto">
          <a:xfrm>
            <a:off x="152400" y="38100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Home school</a:t>
            </a:r>
          </a:p>
        </p:txBody>
      </p:sp>
      <p:sp>
        <p:nvSpPr>
          <p:cNvPr id="231430" name="TextBox 6"/>
          <p:cNvSpPr txBox="1">
            <a:spLocks noChangeArrowheads="1"/>
          </p:cNvSpPr>
          <p:nvPr/>
        </p:nvSpPr>
        <p:spPr bwMode="auto">
          <a:xfrm>
            <a:off x="152400" y="44878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Christian school</a:t>
            </a:r>
          </a:p>
        </p:txBody>
      </p:sp>
      <p:sp>
        <p:nvSpPr>
          <p:cNvPr id="231431" name="TextBox 7"/>
          <p:cNvSpPr txBox="1">
            <a:spLocks noChangeArrowheads="1"/>
          </p:cNvSpPr>
          <p:nvPr/>
        </p:nvSpPr>
        <p:spPr bwMode="auto">
          <a:xfrm>
            <a:off x="152400" y="5116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Public school</a:t>
            </a: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85.9%</a:t>
            </a:r>
          </a:p>
        </p:txBody>
      </p:sp>
    </p:spTree>
    <p:extLst>
      <p:ext uri="{BB962C8B-B14F-4D97-AF65-F5344CB8AC3E}">
        <p14:creationId xmlns:p14="http://schemas.microsoft.com/office/powerpoint/2010/main" val="28817191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6739"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smtClean="0"/>
              <a:t>If you don</a:t>
            </a:r>
            <a:r>
              <a:rPr lang="fr-FR" altLang="ja-JP" sz="3600" b="1" dirty="0" smtClean="0">
                <a:latin typeface="Arial"/>
              </a:rPr>
              <a:t>'</a:t>
            </a:r>
            <a:r>
              <a:rPr lang="en-US" sz="3600" b="1" dirty="0" smtClean="0"/>
              <a:t>t believe, when did you first have doubts?</a:t>
            </a:r>
          </a:p>
        </p:txBody>
      </p:sp>
      <p:sp>
        <p:nvSpPr>
          <p:cNvPr id="233475" name="TextBox 4"/>
          <p:cNvSpPr txBox="1">
            <a:spLocks noChangeArrowheads="1"/>
          </p:cNvSpPr>
          <p:nvPr/>
        </p:nvSpPr>
        <p:spPr bwMode="auto">
          <a:xfrm>
            <a:off x="533400" y="1947863"/>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b="1" dirty="0" smtClean="0">
                <a:solidFill>
                  <a:srgbClr val="FFFFFF"/>
                </a:solidFill>
                <a:cs typeface="Arial" charset="0"/>
              </a:rPr>
              <a:t>Don</a:t>
            </a:r>
            <a:r>
              <a:rPr lang="fr-FR" altLang="ja-JP" b="1" dirty="0" smtClean="0">
                <a:solidFill>
                  <a:srgbClr val="FFFFFF"/>
                </a:solidFill>
                <a:cs typeface="Arial" charset="0"/>
              </a:rPr>
              <a:t>'</a:t>
            </a:r>
            <a:r>
              <a:rPr lang="en-US" altLang="ja-JP" b="1" dirty="0" smtClean="0">
                <a:solidFill>
                  <a:srgbClr val="FFFFFF"/>
                </a:solidFill>
                <a:cs typeface="Arial" charset="0"/>
              </a:rPr>
              <a:t>t know</a:t>
            </a:r>
            <a:endParaRPr lang="en-US" b="1" dirty="0" smtClean="0">
              <a:solidFill>
                <a:srgbClr val="FFFFFF"/>
              </a:solidFill>
              <a:cs typeface="Arial" charset="0"/>
            </a:endParaRPr>
          </a:p>
        </p:txBody>
      </p:sp>
      <p:sp>
        <p:nvSpPr>
          <p:cNvPr id="233476" name="TextBox 5"/>
          <p:cNvSpPr txBox="1">
            <a:spLocks noChangeArrowheads="1"/>
          </p:cNvSpPr>
          <p:nvPr/>
        </p:nvSpPr>
        <p:spPr bwMode="auto">
          <a:xfrm>
            <a:off x="152400" y="2862263"/>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b="1" smtClean="0">
                <a:solidFill>
                  <a:srgbClr val="FFFFFF"/>
                </a:solidFill>
                <a:cs typeface="Arial" charset="0"/>
              </a:rPr>
              <a:t>Elementary school</a:t>
            </a:r>
          </a:p>
        </p:txBody>
      </p:sp>
      <p:sp>
        <p:nvSpPr>
          <p:cNvPr id="233477" name="TextBox 6"/>
          <p:cNvSpPr txBox="1">
            <a:spLocks noChangeArrowheads="1"/>
          </p:cNvSpPr>
          <p:nvPr/>
        </p:nvSpPr>
        <p:spPr bwMode="auto">
          <a:xfrm>
            <a:off x="533400" y="37338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b="1" smtClean="0">
                <a:solidFill>
                  <a:srgbClr val="FFFFFF"/>
                </a:solidFill>
                <a:cs typeface="Arial" charset="0"/>
              </a:rPr>
              <a:t>College</a:t>
            </a:r>
          </a:p>
        </p:txBody>
      </p:sp>
      <p:sp>
        <p:nvSpPr>
          <p:cNvPr id="233478" name="TextBox 7"/>
          <p:cNvSpPr txBox="1">
            <a:spLocks noChangeArrowheads="1"/>
          </p:cNvSpPr>
          <p:nvPr/>
        </p:nvSpPr>
        <p:spPr bwMode="auto">
          <a:xfrm>
            <a:off x="304800" y="4648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b="1" smtClean="0">
                <a:solidFill>
                  <a:srgbClr val="FFFFFF"/>
                </a:solidFill>
                <a:cs typeface="Arial" charset="0"/>
              </a:rPr>
              <a:t>Middle school</a:t>
            </a:r>
          </a:p>
        </p:txBody>
      </p:sp>
      <p:sp>
        <p:nvSpPr>
          <p:cNvPr id="233479" name="TextBox 8"/>
          <p:cNvSpPr txBox="1">
            <a:spLocks noChangeArrowheads="1"/>
          </p:cNvSpPr>
          <p:nvPr/>
        </p:nvSpPr>
        <p:spPr bwMode="auto">
          <a:xfrm>
            <a:off x="533400" y="5562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b="1" smtClean="0">
                <a:solidFill>
                  <a:srgbClr val="FFFFFF"/>
                </a:solidFill>
                <a:cs typeface="Arial" charset="0"/>
              </a:rPr>
              <a:t>High school</a:t>
            </a: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43.68%</a:t>
            </a:r>
          </a:p>
        </p:txBody>
      </p:sp>
    </p:spTree>
    <p:extLst>
      <p:ext uri="{BB962C8B-B14F-4D97-AF65-F5344CB8AC3E}">
        <p14:creationId xmlns:p14="http://schemas.microsoft.com/office/powerpoint/2010/main" val="8753830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28575"/>
            <a:ext cx="91821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1075"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smtClean="0"/>
              <a:t>Which of these makes you question the Bible the most?</a:t>
            </a:r>
          </a:p>
        </p:txBody>
      </p:sp>
      <p:sp>
        <p:nvSpPr>
          <p:cNvPr id="5891076"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42938" fontAlgn="base">
              <a:spcBef>
                <a:spcPct val="0"/>
              </a:spcBef>
              <a:spcAft>
                <a:spcPct val="0"/>
              </a:spcAft>
              <a:defRPr/>
            </a:pPr>
            <a:r>
              <a:rPr lang="en-US" sz="3000" b="1">
                <a:solidFill>
                  <a:srgbClr val="FFFF00"/>
                </a:solidFill>
                <a:latin typeface="Myriad Pro Light" charset="0"/>
                <a:ea typeface="ＭＳ Ｐゴシック" charset="0"/>
                <a:cs typeface="Arial" charset="0"/>
                <a:sym typeface="Myriad Pro Light" charset="0"/>
              </a:rPr>
              <a:t>Those Who </a:t>
            </a:r>
            <a:r>
              <a:rPr lang="en-US" sz="3000" b="1">
                <a:solidFill>
                  <a:srgbClr val="FFFFFF"/>
                </a:solidFill>
                <a:latin typeface="Myriad Pro Light" charset="0"/>
                <a:ea typeface="ＭＳ Ｐゴシック" charset="0"/>
                <a:cs typeface="Arial" charset="0"/>
                <a:sym typeface="Myriad Pro Light" charset="0"/>
              </a:rPr>
              <a:t>Often</a:t>
            </a:r>
            <a:r>
              <a:rPr lang="en-US" sz="3000" b="1">
                <a:solidFill>
                  <a:srgbClr val="FFFF00"/>
                </a:solidFill>
                <a:latin typeface="Myriad Pro Light" charset="0"/>
                <a:ea typeface="ＭＳ Ｐゴシック" charset="0"/>
                <a:cs typeface="Arial" charset="0"/>
                <a:sym typeface="Myriad Pro Light" charset="0"/>
              </a:rPr>
              <a:t> Attended Sunday School</a:t>
            </a: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4000" b="1">
                <a:solidFill>
                  <a:srgbClr val="FFFF00"/>
                </a:solidFill>
                <a:latin typeface="Arial" charset="0"/>
                <a:ea typeface="ＭＳ Ｐゴシック" charset="0"/>
                <a:cs typeface="Arial"/>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235528" name="TextBox 8"/>
          <p:cNvSpPr txBox="1">
            <a:spLocks noChangeArrowheads="1"/>
          </p:cNvSpPr>
          <p:nvPr/>
        </p:nvSpPr>
        <p:spPr bwMode="auto">
          <a:xfrm>
            <a:off x="533400" y="247015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Miracles not true</a:t>
            </a:r>
          </a:p>
        </p:txBody>
      </p:sp>
      <p:sp>
        <p:nvSpPr>
          <p:cNvPr id="235529" name="TextBox 9"/>
          <p:cNvSpPr txBox="1">
            <a:spLocks noChangeArrowheads="1"/>
          </p:cNvSpPr>
          <p:nvPr/>
        </p:nvSpPr>
        <p:spPr bwMode="auto">
          <a:xfrm>
            <a:off x="381000" y="297973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Bible not make sense</a:t>
            </a:r>
          </a:p>
        </p:txBody>
      </p:sp>
      <p:sp>
        <p:nvSpPr>
          <p:cNvPr id="235530" name="TextBox 10"/>
          <p:cNvSpPr txBox="1">
            <a:spLocks noChangeArrowheads="1"/>
          </p:cNvSpPr>
          <p:nvPr/>
        </p:nvSpPr>
        <p:spPr bwMode="auto">
          <a:xfrm>
            <a:off x="533400" y="40878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Too many rules</a:t>
            </a:r>
          </a:p>
        </p:txBody>
      </p:sp>
      <p:sp>
        <p:nvSpPr>
          <p:cNvPr id="235531" name="TextBox 11"/>
          <p:cNvSpPr txBox="1">
            <a:spLocks noChangeArrowheads="1"/>
          </p:cNvSpPr>
          <p:nvPr/>
        </p:nvSpPr>
        <p:spPr bwMode="auto">
          <a:xfrm>
            <a:off x="533400" y="46212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Earth not 10K yrs</a:t>
            </a:r>
          </a:p>
        </p:txBody>
      </p:sp>
      <p:sp>
        <p:nvSpPr>
          <p:cNvPr id="235532" name="TextBox 12"/>
          <p:cNvSpPr txBox="1">
            <a:spLocks noChangeArrowheads="1"/>
          </p:cNvSpPr>
          <p:nvPr/>
        </p:nvSpPr>
        <p:spPr bwMode="auto">
          <a:xfrm>
            <a:off x="533400" y="51196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None</a:t>
            </a:r>
          </a:p>
        </p:txBody>
      </p:sp>
      <p:sp>
        <p:nvSpPr>
          <p:cNvPr id="235533" name="TextBox 18"/>
          <p:cNvSpPr txBox="1">
            <a:spLocks noChangeArrowheads="1"/>
          </p:cNvSpPr>
          <p:nvPr/>
        </p:nvSpPr>
        <p:spPr bwMode="auto">
          <a:xfrm>
            <a:off x="533400" y="35544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Creation account</a:t>
            </a: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25.6%</a:t>
            </a:r>
          </a:p>
        </p:txBody>
      </p:sp>
    </p:spTree>
    <p:extLst>
      <p:ext uri="{BB962C8B-B14F-4D97-AF65-F5344CB8AC3E}">
        <p14:creationId xmlns:p14="http://schemas.microsoft.com/office/powerpoint/2010/main" val="4501122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lang="en-US" sz="3600" b="1" smtClean="0"/>
              <a:t>Which of these makes you question the Bible the most?</a:t>
            </a:r>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defTabSz="642938" fontAlgn="base">
              <a:spcBef>
                <a:spcPct val="0"/>
              </a:spcBef>
              <a:spcAft>
                <a:spcPct val="0"/>
              </a:spcAft>
              <a:defRPr/>
            </a:pPr>
            <a:r>
              <a:rPr lang="en-US" sz="3000" b="1" dirty="0">
                <a:solidFill>
                  <a:srgbClr val="FFFF00"/>
                </a:solidFill>
                <a:latin typeface="Myriad Pro Light" charset="0"/>
                <a:ea typeface="ＭＳ Ｐゴシック" charset="0"/>
                <a:cs typeface="Arial" charset="0"/>
                <a:sym typeface="Myriad Pro Light" charset="0"/>
              </a:rPr>
              <a:t>Those Who</a:t>
            </a:r>
            <a:r>
              <a:rPr lang="en-US" sz="3000" b="1" dirty="0">
                <a:solidFill>
                  <a:srgbClr val="FFFFFF"/>
                </a:solidFill>
                <a:latin typeface="Myriad Pro Light" charset="0"/>
                <a:ea typeface="ＭＳ Ｐゴシック" charset="0"/>
                <a:cs typeface="Arial" charset="0"/>
                <a:sym typeface="Myriad Pro Light" charset="0"/>
              </a:rPr>
              <a:t> Rarely </a:t>
            </a:r>
            <a:r>
              <a:rPr lang="en-US" sz="3000" b="1" dirty="0">
                <a:solidFill>
                  <a:srgbClr val="FFFF00"/>
                </a:solidFill>
                <a:latin typeface="Myriad Pro Light" charset="0"/>
                <a:ea typeface="ＭＳ Ｐゴシック" charset="0"/>
                <a:cs typeface="Arial" charset="0"/>
                <a:sym typeface="Myriad Pro Light" charset="0"/>
              </a:rPr>
              <a:t>Attended Sunday School</a:t>
            </a:r>
          </a:p>
        </p:txBody>
      </p:sp>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fontAlgn="base">
              <a:spcBef>
                <a:spcPct val="50000"/>
              </a:spcBef>
              <a:spcAft>
                <a:spcPct val="0"/>
              </a:spcAft>
              <a:defRPr/>
            </a:pPr>
            <a:r>
              <a:rPr lang="en-US" sz="4000" b="1">
                <a:solidFill>
                  <a:srgbClr val="FFFF00"/>
                </a:solidFill>
                <a:latin typeface="Arial" charset="0"/>
                <a:ea typeface="ＭＳ Ｐゴシック" charset="0"/>
                <a:cs typeface="Arial"/>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Arial"/>
            </a:endParaRPr>
          </a:p>
        </p:txBody>
      </p:sp>
      <p:sp>
        <p:nvSpPr>
          <p:cNvPr id="237576" name="TextBox 8"/>
          <p:cNvSpPr txBox="1">
            <a:spLocks noChangeArrowheads="1"/>
          </p:cNvSpPr>
          <p:nvPr/>
        </p:nvSpPr>
        <p:spPr bwMode="auto">
          <a:xfrm>
            <a:off x="627063" y="22098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Miracles not true</a:t>
            </a:r>
          </a:p>
        </p:txBody>
      </p:sp>
      <p:sp>
        <p:nvSpPr>
          <p:cNvPr id="237577" name="TextBox 9"/>
          <p:cNvSpPr txBox="1">
            <a:spLocks noChangeArrowheads="1"/>
          </p:cNvSpPr>
          <p:nvPr/>
        </p:nvSpPr>
        <p:spPr bwMode="auto">
          <a:xfrm>
            <a:off x="474663" y="27193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Bible not make sense</a:t>
            </a:r>
          </a:p>
        </p:txBody>
      </p:sp>
      <p:sp>
        <p:nvSpPr>
          <p:cNvPr id="237578" name="TextBox 10"/>
          <p:cNvSpPr txBox="1">
            <a:spLocks noChangeArrowheads="1"/>
          </p:cNvSpPr>
          <p:nvPr/>
        </p:nvSpPr>
        <p:spPr bwMode="auto">
          <a:xfrm>
            <a:off x="627063" y="38274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Too many rules</a:t>
            </a:r>
          </a:p>
        </p:txBody>
      </p:sp>
      <p:sp>
        <p:nvSpPr>
          <p:cNvPr id="237579" name="TextBox 11"/>
          <p:cNvSpPr txBox="1">
            <a:spLocks noChangeArrowheads="1"/>
          </p:cNvSpPr>
          <p:nvPr/>
        </p:nvSpPr>
        <p:spPr bwMode="auto">
          <a:xfrm>
            <a:off x="627063" y="43608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Earth not 10K yrs</a:t>
            </a:r>
          </a:p>
        </p:txBody>
      </p:sp>
      <p:sp>
        <p:nvSpPr>
          <p:cNvPr id="237580" name="TextBox 12"/>
          <p:cNvSpPr txBox="1">
            <a:spLocks noChangeArrowheads="1"/>
          </p:cNvSpPr>
          <p:nvPr/>
        </p:nvSpPr>
        <p:spPr bwMode="auto">
          <a:xfrm>
            <a:off x="627063" y="485933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None</a:t>
            </a:r>
          </a:p>
        </p:txBody>
      </p:sp>
      <p:sp>
        <p:nvSpPr>
          <p:cNvPr id="237581" name="TextBox 18"/>
          <p:cNvSpPr txBox="1">
            <a:spLocks noChangeArrowheads="1"/>
          </p:cNvSpPr>
          <p:nvPr/>
        </p:nvSpPr>
        <p:spPr bwMode="auto">
          <a:xfrm>
            <a:off x="627063" y="329406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800" b="1" smtClean="0">
                <a:solidFill>
                  <a:srgbClr val="FFFFFF"/>
                </a:solidFill>
                <a:cs typeface="Arial" charset="0"/>
              </a:rPr>
              <a:t>Creation account</a:t>
            </a: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fontAlgn="base">
              <a:spcBef>
                <a:spcPct val="50000"/>
              </a:spcBef>
              <a:spcAft>
                <a:spcPct val="0"/>
              </a:spcAft>
              <a:defRPr/>
            </a:pPr>
            <a:r>
              <a:rPr lang="en-US" b="1">
                <a:solidFill>
                  <a:srgbClr val="FFFFFF"/>
                </a:solidFill>
                <a:latin typeface="Arial" charset="0"/>
                <a:ea typeface="ＭＳ Ｐゴシック" charset="0"/>
                <a:cs typeface="Arial"/>
              </a:rPr>
              <a:t>43.4%</a:t>
            </a:r>
          </a:p>
        </p:txBody>
      </p:sp>
    </p:spTree>
    <p:extLst>
      <p:ext uri="{BB962C8B-B14F-4D97-AF65-F5344CB8AC3E}">
        <p14:creationId xmlns:p14="http://schemas.microsoft.com/office/powerpoint/2010/main" val="28622718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0653" y="-1003885"/>
            <a:ext cx="7171156" cy="3359839"/>
          </a:xfrm>
          <a:prstGeom prst="rect">
            <a:avLst/>
          </a:prstGeom>
        </p:spPr>
      </p:pic>
      <p:pic>
        <p:nvPicPr>
          <p:cNvPr id="7" name="Picture 6"/>
          <p:cNvPicPr>
            <a:picLocks noChangeAspect="1"/>
          </p:cNvPicPr>
          <p:nvPr/>
        </p:nvPicPr>
        <p:blipFill>
          <a:blip r:embed="rId4"/>
          <a:stretch>
            <a:fillRect/>
          </a:stretch>
        </p:blipFill>
        <p:spPr>
          <a:xfrm>
            <a:off x="464654" y="-276761"/>
            <a:ext cx="8348280" cy="79169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92019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glow rad="127000">
                    <a:srgbClr val="000000"/>
                  </a:glow>
                </a:effectLst>
                <a:latin typeface="Arial" charset="0"/>
                <a:ea typeface="ＭＳ Ｐゴシック" charset="0"/>
                <a:cs typeface="ＭＳ Ｐゴシック" charset="0"/>
              </a:rPr>
              <a:t>1. You believe in Santa 2. You don</a:t>
            </a:r>
            <a:r>
              <a:rPr lang="fr-FR" sz="2400" b="1" dirty="0" smtClean="0">
                <a:solidFill>
                  <a:srgbClr val="FFFFFF"/>
                </a:solidFill>
                <a:effectLst>
                  <a:glow rad="127000">
                    <a:srgbClr val="000000"/>
                  </a:glow>
                </a:effectLst>
                <a:latin typeface="Arial" charset="0"/>
                <a:ea typeface="ＭＳ Ｐゴシック" charset="0"/>
                <a:cs typeface="ＭＳ Ｐゴシック" charset="0"/>
              </a:rPr>
              <a:t>'</a:t>
            </a:r>
            <a:r>
              <a:rPr lang="en-US" sz="2400" b="1" dirty="0" smtClean="0">
                <a:solidFill>
                  <a:srgbClr val="FFFFFF"/>
                </a:solidFill>
                <a:effectLst>
                  <a:glow rad="127000">
                    <a:srgbClr val="000000"/>
                  </a:glow>
                </a:effectLst>
                <a:latin typeface="Arial" charset="0"/>
                <a:ea typeface="ＭＳ Ｐゴシック" charset="0"/>
                <a:cs typeface="ＭＳ Ｐゴシック" charset="0"/>
              </a:rPr>
              <a:t>t believe 3. You are Santa</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297764"/>
            <a:ext cx="9144000" cy="949731"/>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Three Stages for Men</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24336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Rectangle 2"/>
          <p:cNvSpPr>
            <a:spLocks noGrp="1" noChangeArrowheads="1"/>
          </p:cNvSpPr>
          <p:nvPr>
            <p:ph type="title"/>
          </p:nvPr>
        </p:nvSpPr>
        <p:spPr/>
        <p:txBody>
          <a:bodyPr/>
          <a:lstStyle/>
          <a:p>
            <a:pPr eaLnBrk="1" hangingPunct="1">
              <a:defRPr/>
            </a:pPr>
            <a:r>
              <a:rPr lang="en-US" smtClean="0"/>
              <a:t>Psalm 11:3 NAS</a:t>
            </a:r>
          </a:p>
        </p:txBody>
      </p:sp>
      <p:pic>
        <p:nvPicPr>
          <p:cNvPr id="23961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7476" name="Text Box 4"/>
          <p:cNvSpPr txBox="1">
            <a:spLocks noChangeArrowheads="1"/>
          </p:cNvSpPr>
          <p:nvPr/>
        </p:nvSpPr>
        <p:spPr bwMode="auto">
          <a:xfrm>
            <a:off x="457200" y="457200"/>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6000" b="1">
                <a:solidFill>
                  <a:srgbClr val="00FF00"/>
                </a:solidFill>
                <a:latin typeface="Arial" charset="0"/>
                <a:ea typeface="ＭＳ Ｐゴシック" charset="0"/>
                <a:cs typeface="Arial"/>
              </a:rPr>
              <a:t>Psalm 11:3</a:t>
            </a:r>
          </a:p>
        </p:txBody>
      </p:sp>
      <p:sp>
        <p:nvSpPr>
          <p:cNvPr id="2537477" name="Text Box 5"/>
          <p:cNvSpPr txBox="1">
            <a:spLocks noChangeArrowheads="1"/>
          </p:cNvSpPr>
          <p:nvPr/>
        </p:nvSpPr>
        <p:spPr bwMode="auto">
          <a:xfrm>
            <a:off x="914400" y="1828800"/>
            <a:ext cx="7315200" cy="21018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fontAlgn="base">
              <a:spcBef>
                <a:spcPct val="50000"/>
              </a:spcBef>
              <a:spcAft>
                <a:spcPct val="0"/>
              </a:spcAft>
              <a:defRPr/>
            </a:pPr>
            <a:r>
              <a:rPr lang="en-US" sz="4400" b="1">
                <a:solidFill>
                  <a:srgbClr val="FFFFFF"/>
                </a:solidFill>
                <a:latin typeface="Arial" charset="0"/>
                <a:ea typeface="ＭＳ Ｐゴシック" charset="0"/>
                <a:cs typeface="Arial"/>
              </a:rPr>
              <a:t>If the foundations are destroyed, what can the righteous do?</a:t>
            </a:r>
          </a:p>
        </p:txBody>
      </p:sp>
    </p:spTree>
    <p:extLst>
      <p:ext uri="{BB962C8B-B14F-4D97-AF65-F5344CB8AC3E}">
        <p14:creationId xmlns:p14="http://schemas.microsoft.com/office/powerpoint/2010/main" val="3730427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36286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44190"/>
            <a:ext cx="9144000" cy="725668"/>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HONOR</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551715"/>
            <a:ext cx="9144000" cy="128814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The difference between the good guys and the bad guys is whether they use human shields or make themselves human shields.</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792511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45070"/>
            <a:ext cx="9144000" cy="725668"/>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HONORING GOD</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315857"/>
            <a:ext cx="9144000" cy="1523999"/>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The difference between the good guys and the bad guys is whether they want God to honor </a:t>
            </a:r>
            <a:r>
              <a:rPr lang="en-US" sz="2800" b="1" i="1" dirty="0" smtClean="0">
                <a:solidFill>
                  <a:srgbClr val="FFFFFF"/>
                </a:solidFill>
                <a:effectLst>
                  <a:glow rad="127000">
                    <a:srgbClr val="000000"/>
                  </a:glow>
                </a:effectLst>
                <a:latin typeface="Arial" charset="0"/>
                <a:ea typeface="ＭＳ Ｐゴシック" charset="0"/>
                <a:cs typeface="ＭＳ Ｐゴシック" charset="0"/>
              </a:rPr>
              <a:t>them</a:t>
            </a:r>
            <a:r>
              <a:rPr lang="en-US" sz="2800" b="1" dirty="0" smtClean="0">
                <a:solidFill>
                  <a:srgbClr val="FFFFFF"/>
                </a:solidFill>
                <a:effectLst>
                  <a:glow rad="127000">
                    <a:srgbClr val="000000"/>
                  </a:glow>
                </a:effectLst>
                <a:latin typeface="Arial" charset="0"/>
                <a:ea typeface="ＭＳ Ｐゴシック" charset="0"/>
                <a:cs typeface="ＭＳ Ｐゴシック" charset="0"/>
              </a:rPr>
              <a:t> or they want to honor </a:t>
            </a:r>
            <a:r>
              <a:rPr lang="en-US" sz="2800" b="1" i="1" dirty="0" smtClean="0">
                <a:solidFill>
                  <a:srgbClr val="FFFFFF"/>
                </a:solidFill>
                <a:effectLst>
                  <a:glow rad="127000">
                    <a:srgbClr val="000000"/>
                  </a:glow>
                </a:effectLst>
                <a:latin typeface="Arial" charset="0"/>
                <a:ea typeface="ＭＳ Ｐゴシック" charset="0"/>
                <a:cs typeface="ＭＳ Ｐゴシック" charset="0"/>
              </a:rPr>
              <a:t>God</a:t>
            </a:r>
            <a:r>
              <a:rPr lang="en-US" sz="28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0"/>
            <a:ext cx="9144000" cy="3810000"/>
          </a:xfrm>
          <a:prstGeom prst="rect">
            <a:avLst/>
          </a:prstGeom>
        </p:spPr>
      </p:pic>
    </p:spTree>
    <p:extLst>
      <p:ext uri="{BB962C8B-B14F-4D97-AF65-F5344CB8AC3E}">
        <p14:creationId xmlns:p14="http://schemas.microsoft.com/office/powerpoint/2010/main" val="1270127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2204"/>
            <a:ext cx="9144000" cy="609082"/>
          </a:xfrm>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As youth, we think we</a:t>
            </a:r>
            <a:r>
              <a:rPr lang="fr-FR" sz="3200" b="1" dirty="0" smtClean="0">
                <a:effectLst>
                  <a:glow rad="127000">
                    <a:schemeClr val="tx1"/>
                  </a:glow>
                </a:effectLst>
                <a:latin typeface="Arial" charset="0"/>
                <a:ea typeface="ＭＳ Ｐゴシック" charset="0"/>
                <a:cs typeface="ＭＳ Ｐゴシック" charset="0"/>
              </a:rPr>
              <a:t>'</a:t>
            </a:r>
            <a:r>
              <a:rPr lang="en-US" sz="3200" b="1" dirty="0" err="1" smtClean="0">
                <a:effectLst>
                  <a:glow rad="127000">
                    <a:schemeClr val="tx1"/>
                  </a:glow>
                </a:effectLst>
                <a:latin typeface="Arial" charset="0"/>
                <a:ea typeface="ＭＳ Ｐゴシック" charset="0"/>
                <a:cs typeface="ＭＳ Ｐゴシック" charset="0"/>
              </a:rPr>
              <a:t>ll</a:t>
            </a:r>
            <a:r>
              <a:rPr lang="en-US" sz="3200" b="1" dirty="0" smtClean="0">
                <a:effectLst>
                  <a:glow rad="127000">
                    <a:schemeClr val="tx1"/>
                  </a:glow>
                </a:effectLst>
                <a:latin typeface="Arial" charset="0"/>
                <a:ea typeface="ＭＳ Ｐゴシック" charset="0"/>
                <a:cs typeface="ＭＳ Ｐゴシック" charset="0"/>
              </a:rPr>
              <a:t> always be invincible</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725714"/>
            <a:ext cx="9180069" cy="6132286"/>
          </a:xfrm>
          <a:prstGeom prst="rect">
            <a:avLst/>
          </a:prstGeom>
        </p:spPr>
      </p:pic>
    </p:spTree>
    <p:extLst>
      <p:ext uri="{BB962C8B-B14F-4D97-AF65-F5344CB8AC3E}">
        <p14:creationId xmlns:p14="http://schemas.microsoft.com/office/powerpoint/2010/main" val="3377668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23466"/>
          </a:xfrm>
          <a:prstGeom prst="rect">
            <a:avLst/>
          </a:prstGeom>
        </p:spPr>
      </p:pic>
      <p:sp>
        <p:nvSpPr>
          <p:cNvPr id="900098" name="Rectangle 2"/>
          <p:cNvSpPr>
            <a:spLocks noGrp="1" noChangeArrowheads="1"/>
          </p:cNvSpPr>
          <p:nvPr>
            <p:ph type="ctrTitle"/>
          </p:nvPr>
        </p:nvSpPr>
        <p:spPr>
          <a:xfrm>
            <a:off x="0" y="4281713"/>
            <a:ext cx="9144000" cy="2413000"/>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Honor your Creator </a:t>
            </a:r>
            <a:r>
              <a:rPr lang="en-US" sz="6600" b="1" i="1" dirty="0">
                <a:effectLst>
                  <a:glow rad="127000">
                    <a:schemeClr val="tx1"/>
                  </a:glow>
                </a:effectLst>
                <a:latin typeface="Arial" charset="0"/>
                <a:ea typeface="ＭＳ Ｐゴシック" charset="0"/>
                <a:cs typeface="ＭＳ Ｐゴシック" charset="0"/>
              </a:rPr>
              <a:t>now</a:t>
            </a:r>
            <a:r>
              <a:rPr lang="en-US" sz="6600" b="1" dirty="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before you have the limits of old age (12:1-5e). </a:t>
            </a:r>
          </a:p>
        </p:txBody>
      </p:sp>
    </p:spTree>
    <p:extLst>
      <p:ext uri="{BB962C8B-B14F-4D97-AF65-F5344CB8AC3E}">
        <p14:creationId xmlns:p14="http://schemas.microsoft.com/office/powerpoint/2010/main" val="112731929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43999" cy="686703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"before </a:t>
            </a:r>
            <a:r>
              <a:rPr lang="en-US" sz="3600" b="1" dirty="0">
                <a:effectLst>
                  <a:glow rad="127000">
                    <a:schemeClr val="tx1"/>
                  </a:glow>
                </a:effectLst>
                <a:latin typeface="Arial" charset="0"/>
                <a:ea typeface="ＭＳ Ｐゴシック" charset="0"/>
                <a:cs typeface="ＭＳ Ｐゴシック" charset="0"/>
              </a:rPr>
              <a:t>the </a:t>
            </a:r>
            <a:r>
              <a:rPr lang="en-US" sz="3600" b="1" dirty="0" smtClean="0">
                <a:effectLst>
                  <a:glow rad="127000">
                    <a:schemeClr val="tx1"/>
                  </a:glow>
                </a:effectLst>
                <a:latin typeface="Arial" charset="0"/>
                <a:ea typeface="ＭＳ Ｐゴシック" charset="0"/>
                <a:cs typeface="ＭＳ Ｐゴシック" charset="0"/>
              </a:rPr>
              <a:t>sun </a:t>
            </a:r>
            <a:r>
              <a:rPr lang="en-US" sz="3600" b="1" dirty="0">
                <a:effectLst>
                  <a:glow rad="127000">
                    <a:schemeClr val="tx1"/>
                  </a:glow>
                </a:effectLst>
                <a:latin typeface="Arial" charset="0"/>
                <a:ea typeface="ＭＳ Ｐゴシック" charset="0"/>
                <a:cs typeface="ＭＳ Ｐゴシック" charset="0"/>
              </a:rPr>
              <a:t>and the light, the moon and the stars are darkened, and clouds return after the </a:t>
            </a:r>
            <a:r>
              <a:rPr lang="en-US" sz="3600" b="1" dirty="0" smtClean="0">
                <a:effectLst>
                  <a:glow rad="127000">
                    <a:schemeClr val="tx1"/>
                  </a:glow>
                </a:effectLst>
                <a:latin typeface="Arial" charset="0"/>
                <a:ea typeface="ＭＳ Ｐゴシック" charset="0"/>
                <a:cs typeface="ＭＳ Ｐゴシック" charset="0"/>
              </a:rPr>
              <a:t>rain"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(12:2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002" y="0"/>
            <a:ext cx="5932714" cy="5932714"/>
          </a:xfrm>
          <a:prstGeom prst="rect">
            <a:avLst/>
          </a:prstGeom>
        </p:spPr>
      </p:pic>
      <p:sp>
        <p:nvSpPr>
          <p:cNvPr id="5" name="Rectangle 2"/>
          <p:cNvSpPr txBox="1">
            <a:spLocks noChangeArrowheads="1"/>
          </p:cNvSpPr>
          <p:nvPr/>
        </p:nvSpPr>
        <p:spPr bwMode="auto">
          <a:xfrm>
            <a:off x="107504" y="0"/>
            <a:ext cx="3938353"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him before the light of the sun, moon, and stars is dim to your old eyes, and rain clouds continually darken your </a:t>
            </a:r>
            <a:r>
              <a:rPr lang="en-US" sz="3600" b="1" dirty="0" smtClean="0">
                <a:effectLst>
                  <a:glow rad="127000">
                    <a:schemeClr val="tx1"/>
                  </a:glow>
                </a:effectLst>
                <a:latin typeface="Arial" charset="0"/>
                <a:ea typeface="ＭＳ Ｐゴシック" charset="0"/>
                <a:cs typeface="ＭＳ Ｐゴシック" charset="0"/>
              </a:rPr>
              <a:t>sky"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24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091111"/>
            <a:ext cx="6567714" cy="4766889"/>
          </a:xfrm>
          <a:prstGeom prst="rect">
            <a:avLst/>
          </a:prstGeom>
        </p:spPr>
      </p:pic>
      <p:sp>
        <p:nvSpPr>
          <p:cNvPr id="900098" name="Rectangle 2"/>
          <p:cNvSpPr>
            <a:spLocks noGrp="1" noChangeArrowheads="1"/>
          </p:cNvSpPr>
          <p:nvPr>
            <p:ph type="ctrTitle"/>
          </p:nvPr>
        </p:nvSpPr>
        <p:spPr>
          <a:xfrm>
            <a:off x="362856" y="5842000"/>
            <a:ext cx="8636001" cy="789668"/>
          </a:xfrm>
          <a:effectLst>
            <a:outerShdw blurRad="63500" dist="35921" dir="2700000" algn="ctr" rotWithShape="0">
              <a:schemeClr val="tx2">
                <a:alpha val="74998"/>
              </a:schemeClr>
            </a:outerShdw>
          </a:effectLst>
          <a:extLst/>
        </p:spPr>
        <p:txBody>
          <a:bodyPr/>
          <a:lstStyle/>
          <a:p>
            <a:pPr algn="r">
              <a:defRPr/>
            </a:pPr>
            <a:r>
              <a:rPr lang="en-US" sz="5400" b="1" dirty="0" smtClean="0">
                <a:effectLst>
                  <a:glow rad="127000">
                    <a:schemeClr val="tx1"/>
                  </a:glow>
                </a:effectLst>
                <a:latin typeface="Arial" charset="0"/>
                <a:ea typeface="ＭＳ Ｐゴシック" charset="0"/>
                <a:cs typeface="ＭＳ Ｐゴシック" charset="0"/>
              </a:rPr>
              <a:t>Elderly Gloom</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09159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73592" cy="6096000"/>
          </a:xfrm>
          <a:prstGeom prst="rect">
            <a:avLst/>
          </a:prstGeom>
        </p:spPr>
      </p:pic>
      <p:sp>
        <p:nvSpPr>
          <p:cNvPr id="900098" name="Rectangle 2"/>
          <p:cNvSpPr>
            <a:spLocks noGrp="1" noChangeArrowheads="1"/>
          </p:cNvSpPr>
          <p:nvPr>
            <p:ph type="ctrTitle"/>
          </p:nvPr>
        </p:nvSpPr>
        <p:spPr>
          <a:xfrm>
            <a:off x="0" y="5969000"/>
            <a:ext cx="9144000" cy="789668"/>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Senility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0899989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075" y="44060"/>
            <a:ext cx="9036496" cy="1080797"/>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The elderly slow down physically until they die (12:3-4</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175157"/>
            <a:ext cx="9189010" cy="5733143"/>
          </a:xfrm>
          <a:prstGeom prst="rect">
            <a:avLst/>
          </a:prstGeom>
        </p:spPr>
      </p:pic>
    </p:spTree>
    <p:extLst>
      <p:ext uri="{BB962C8B-B14F-4D97-AF65-F5344CB8AC3E}">
        <p14:creationId xmlns:p14="http://schemas.microsoft.com/office/powerpoint/2010/main" val="24524736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91" y="3429000"/>
            <a:ext cx="6096000" cy="3429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504" y="0"/>
            <a:ext cx="4428209" cy="3556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him before your legs—the guards of your </a:t>
            </a:r>
            <a:r>
              <a:rPr lang="en-US" sz="3600" b="1" dirty="0" smtClean="0">
                <a:effectLst>
                  <a:glow rad="127000">
                    <a:schemeClr val="tx1"/>
                  </a:glow>
                </a:effectLst>
                <a:latin typeface="Arial" charset="0"/>
                <a:ea typeface="ＭＳ Ｐゴシック" charset="0"/>
                <a:cs typeface="ＭＳ Ｐゴシック" charset="0"/>
              </a:rPr>
              <a:t>house</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start to </a:t>
            </a:r>
            <a:r>
              <a:rPr lang="en-US" sz="3600" b="1" dirty="0" smtClean="0">
                <a:effectLst>
                  <a:glow rad="127000">
                    <a:schemeClr val="tx1"/>
                  </a:glow>
                </a:effectLst>
                <a:latin typeface="Arial" charset="0"/>
                <a:ea typeface="ＭＳ Ｐゴシック" charset="0"/>
                <a:cs typeface="ＭＳ Ｐゴシック" charset="0"/>
              </a:rPr>
              <a:t>tremble"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4535713" y="3415392"/>
            <a:ext cx="4590143" cy="3442607"/>
          </a:xfrm>
          <a:prstGeom prst="rect">
            <a:avLst/>
          </a:prstGeom>
        </p:spPr>
      </p:pic>
      <p:sp>
        <p:nvSpPr>
          <p:cNvPr id="900098" name="Rectangle 2"/>
          <p:cNvSpPr>
            <a:spLocks noGrp="1" noChangeArrowheads="1"/>
          </p:cNvSpPr>
          <p:nvPr>
            <p:ph type="ctrTitle"/>
          </p:nvPr>
        </p:nvSpPr>
        <p:spPr>
          <a:xfrm>
            <a:off x="5188857" y="0"/>
            <a:ext cx="3955142" cy="449942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"in </a:t>
            </a:r>
            <a:r>
              <a:rPr lang="en-US" sz="3600" b="1" dirty="0">
                <a:effectLst>
                  <a:glow rad="127000">
                    <a:schemeClr val="tx1"/>
                  </a:glow>
                </a:effectLst>
                <a:latin typeface="Arial" charset="0"/>
                <a:ea typeface="ＭＳ Ｐゴシック" charset="0"/>
                <a:cs typeface="ＭＳ Ｐゴシック" charset="0"/>
              </a:rPr>
              <a:t>the day that the watchmen of the house </a:t>
            </a:r>
            <a:r>
              <a:rPr lang="en-US" sz="3600" b="1" dirty="0" smtClean="0">
                <a:effectLst>
                  <a:glow rad="127000">
                    <a:schemeClr val="tx1"/>
                  </a:glow>
                </a:effectLst>
                <a:latin typeface="Arial" charset="0"/>
                <a:ea typeface="ＭＳ Ｐゴシック" charset="0"/>
                <a:cs typeface="ＭＳ Ｐゴシック" charset="0"/>
              </a:rPr>
              <a:t>tremble"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(12:3a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9429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5870545"/>
            <a:ext cx="9144000" cy="9939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Life has three stages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Youth</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0-30</a:t>
            </a:r>
            <a:endParaRPr lang="en-US" sz="54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035739"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Mid-Life</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30-60</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5331"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Elderly</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60-90</a:t>
            </a:r>
            <a:endParaRPr lang="en-US" sz="5400" b="1" dirty="0">
              <a:effectLst>
                <a:glow rad="127000">
                  <a:schemeClr val="tx1"/>
                </a:glow>
              </a:effectLst>
              <a:latin typeface="Arial" charset="0"/>
              <a:ea typeface="ＭＳ Ｐゴシック" charset="0"/>
              <a:cs typeface="ＭＳ Ｐゴシック" charset="0"/>
            </a:endParaRPr>
          </a:p>
        </p:txBody>
      </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673100">
                    <a:schemeClr val="tx1"/>
                  </a:glow>
                </a:effectLst>
                <a:latin typeface="Arial" charset="0"/>
                <a:ea typeface="ＭＳ Ｐゴシック" charset="0"/>
                <a:cs typeface="ＭＳ Ｐゴシック" charset="0"/>
              </a:rPr>
              <a:t>What should youth </a:t>
            </a:r>
            <a:r>
              <a:rPr lang="en-US" sz="5400" b="1" dirty="0" smtClean="0">
                <a:solidFill>
                  <a:srgbClr val="FFFF00"/>
                </a:solidFill>
                <a:effectLst>
                  <a:glow rad="673100">
                    <a:schemeClr val="tx1"/>
                  </a:glow>
                </a:effectLst>
                <a:latin typeface="Arial" charset="0"/>
                <a:ea typeface="ＭＳ Ｐゴシック" charset="0"/>
                <a:cs typeface="ＭＳ Ｐゴシック" charset="0"/>
              </a:rPr>
              <a:t>pursue</a:t>
            </a:r>
            <a:r>
              <a:rPr lang="en-US" sz="5400" b="1" dirty="0" smtClean="0">
                <a:effectLst>
                  <a:glow rad="673100">
                    <a:schemeClr val="tx1"/>
                  </a:glow>
                </a:effectLst>
                <a:latin typeface="Arial" charset="0"/>
                <a:ea typeface="ＭＳ Ｐゴシック" charset="0"/>
                <a:cs typeface="ＭＳ Ｐゴシック" charset="0"/>
              </a:rPr>
              <a:t> in life?</a:t>
            </a:r>
            <a:endParaRPr lang="en-US" sz="5400" b="1" dirty="0">
              <a:effectLst>
                <a:glow rad="6731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Youth</a:t>
            </a:r>
            <a:br>
              <a:rPr lang="en-US" sz="5400" b="1" dirty="0" smtClean="0">
                <a:solidFill>
                  <a:srgbClr val="FFFF00"/>
                </a:solidFill>
                <a:effectLst>
                  <a:glow rad="127000">
                    <a:schemeClr val="tx1"/>
                  </a:glow>
                </a:effectLst>
                <a:latin typeface="Arial" charset="0"/>
                <a:ea typeface="ＭＳ Ｐゴシック" charset="0"/>
                <a:cs typeface="ＭＳ Ｐゴシック" charset="0"/>
              </a:rPr>
            </a:br>
            <a:r>
              <a:rPr lang="en-US" sz="5400" b="1" dirty="0" smtClean="0">
                <a:solidFill>
                  <a:srgbClr val="FFFF00"/>
                </a:solidFill>
                <a:effectLst>
                  <a:glow rad="127000">
                    <a:schemeClr val="tx1"/>
                  </a:glow>
                </a:effectLst>
                <a:latin typeface="Arial" charset="0"/>
                <a:ea typeface="ＭＳ Ｐゴシック" charset="0"/>
                <a:cs typeface="ＭＳ Ｐゴシック" charset="0"/>
              </a:rPr>
              <a:t>0-30</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5086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animBg="1"/>
      <p:bldP spid="11"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24000" y="2286000"/>
            <a:ext cx="7620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mighty men </a:t>
            </a:r>
            <a:r>
              <a:rPr lang="en-US" sz="3600" b="1" dirty="0" smtClean="0">
                <a:effectLst>
                  <a:glow rad="127000">
                    <a:schemeClr val="tx1"/>
                  </a:glow>
                </a:effectLst>
                <a:latin typeface="Arial" charset="0"/>
                <a:ea typeface="ＭＳ Ｐゴシック" charset="0"/>
                <a:cs typeface="ＭＳ Ｐゴシック" charset="0"/>
              </a:rPr>
              <a:t>stoop"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(12:3b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0"/>
            <a:ext cx="3938353"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before your shoulders—the strong men—</a:t>
            </a:r>
            <a:r>
              <a:rPr lang="en-US" sz="3600" b="1" dirty="0" smtClean="0">
                <a:effectLst>
                  <a:glow rad="127000">
                    <a:schemeClr val="tx1"/>
                  </a:glow>
                </a:effectLst>
                <a:latin typeface="Arial" charset="0"/>
                <a:ea typeface="ＭＳ Ｐゴシック" charset="0"/>
                <a:cs typeface="ＭＳ Ｐゴシック" charset="0"/>
              </a:rPr>
              <a:t>stoop"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1429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5340" y="-36286"/>
            <a:ext cx="1032248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grinding ones stand idle because they are </a:t>
            </a:r>
            <a:r>
              <a:rPr lang="en-US" sz="3600" b="1" dirty="0" smtClean="0">
                <a:effectLst>
                  <a:glow rad="127000">
                    <a:schemeClr val="tx1"/>
                  </a:glow>
                </a:effectLst>
                <a:latin typeface="Arial" charset="0"/>
                <a:ea typeface="ＭＳ Ｐゴシック" charset="0"/>
                <a:cs typeface="ＭＳ Ｐゴシック" charset="0"/>
              </a:rPr>
              <a:t>few"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(12:3c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37428" y="3392714"/>
            <a:ext cx="5406571" cy="31110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him before your teeth—your few remaining servants—stop </a:t>
            </a:r>
            <a:r>
              <a:rPr lang="en-US" sz="3600" b="1" dirty="0" smtClean="0">
                <a:effectLst>
                  <a:glow rad="127000">
                    <a:schemeClr val="tx1"/>
                  </a:glow>
                </a:effectLst>
                <a:latin typeface="Arial" charset="0"/>
                <a:ea typeface="ＭＳ Ｐゴシック" charset="0"/>
                <a:cs typeface="ＭＳ Ｐゴシック" charset="0"/>
              </a:rPr>
              <a:t>grinding"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(12:3c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1429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pic>
        <p:nvPicPr>
          <p:cNvPr id="3" name="Picture 2"/>
          <p:cNvPicPr>
            <a:picLocks noChangeAspect="1"/>
          </p:cNvPicPr>
          <p:nvPr/>
        </p:nvPicPr>
        <p:blipFill>
          <a:blip r:embed="rId3"/>
          <a:stretch>
            <a:fillRect/>
          </a:stretch>
        </p:blipFill>
        <p:spPr>
          <a:xfrm>
            <a:off x="163287" y="0"/>
            <a:ext cx="8644538" cy="6858000"/>
          </a:xfrm>
          <a:prstGeom prst="rect">
            <a:avLst/>
          </a:prstGeom>
        </p:spPr>
      </p:pic>
    </p:spTree>
    <p:extLst>
      <p:ext uri="{BB962C8B-B14F-4D97-AF65-F5344CB8AC3E}">
        <p14:creationId xmlns:p14="http://schemas.microsoft.com/office/powerpoint/2010/main" val="3824180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77422" y="-45978"/>
            <a:ext cx="526657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4463143"/>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those </a:t>
            </a:r>
            <a:r>
              <a:rPr lang="en-US" sz="3600" b="1" dirty="0">
                <a:effectLst>
                  <a:glow rad="127000">
                    <a:schemeClr val="tx1"/>
                  </a:glow>
                </a:effectLst>
                <a:latin typeface="Arial" charset="0"/>
                <a:ea typeface="ＭＳ Ｐゴシック" charset="0"/>
                <a:cs typeface="ＭＳ Ｐゴシック" charset="0"/>
              </a:rPr>
              <a:t>who look through </a:t>
            </a:r>
            <a:r>
              <a:rPr lang="en-US" sz="3600" b="1" dirty="0" smtClean="0">
                <a:effectLst>
                  <a:glow rad="127000">
                    <a:schemeClr val="tx1"/>
                  </a:glow>
                </a:effectLst>
                <a:latin typeface="Arial" charset="0"/>
                <a:ea typeface="ＭＳ Ｐゴシック" charset="0"/>
                <a:cs typeface="ＭＳ Ｐゴシック" charset="0"/>
              </a:rPr>
              <a:t>windows </a:t>
            </a:r>
            <a:r>
              <a:rPr lang="en-US" sz="3600" b="1" dirty="0">
                <a:effectLst>
                  <a:glow rad="127000">
                    <a:schemeClr val="tx1"/>
                  </a:glow>
                </a:effectLst>
                <a:latin typeface="Arial" charset="0"/>
                <a:ea typeface="ＭＳ Ｐゴシック" charset="0"/>
                <a:cs typeface="ＭＳ Ｐゴシック" charset="0"/>
              </a:rPr>
              <a:t>grow </a:t>
            </a:r>
            <a:r>
              <a:rPr lang="en-US" sz="3600" b="1" dirty="0" smtClean="0">
                <a:effectLst>
                  <a:glow rad="127000">
                    <a:schemeClr val="tx1"/>
                  </a:glow>
                </a:effectLst>
                <a:latin typeface="Arial" charset="0"/>
                <a:ea typeface="ＭＳ Ｐゴシック" charset="0"/>
                <a:cs typeface="ＭＳ Ｐゴシック" charset="0"/>
              </a:rPr>
              <a:t>dim"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(12:3d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0"/>
            <a:ext cx="3938353" cy="45403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before your eyes—the women looking through the windows—see </a:t>
            </a:r>
            <a:r>
              <a:rPr lang="en-US" sz="3600" b="1" dirty="0" smtClean="0">
                <a:effectLst>
                  <a:glow rad="127000">
                    <a:schemeClr val="tx1"/>
                  </a:glow>
                </a:effectLst>
                <a:latin typeface="Arial" charset="0"/>
                <a:ea typeface="ＭＳ Ｐゴシック" charset="0"/>
                <a:cs typeface="ＭＳ Ｐゴシック" charset="0"/>
              </a:rPr>
              <a:t>dimly"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(12:3d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1429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3" y="3218506"/>
            <a:ext cx="4862286" cy="36394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504" y="1"/>
            <a:ext cx="5226496" cy="3218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him before the door to </a:t>
            </a:r>
            <a:r>
              <a:rPr lang="en-US" sz="3600" b="1" dirty="0" smtClean="0">
                <a:effectLst>
                  <a:glow rad="127000">
                    <a:schemeClr val="tx1"/>
                  </a:glow>
                </a:effectLst>
                <a:latin typeface="Arial" charset="0"/>
                <a:ea typeface="ＭＳ Ｐゴシック" charset="0"/>
                <a:cs typeface="ＭＳ Ｐゴシック" charset="0"/>
              </a:rPr>
              <a:t>life</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opportunities is closed and the sound of work </a:t>
            </a:r>
            <a:r>
              <a:rPr lang="en-US" sz="3600" b="1" dirty="0" smtClean="0">
                <a:effectLst>
                  <a:glow rad="127000">
                    <a:schemeClr val="tx1"/>
                  </a:glow>
                </a:effectLst>
                <a:latin typeface="Arial" charset="0"/>
                <a:ea typeface="ＭＳ Ｐゴシック" charset="0"/>
                <a:cs typeface="ＭＳ Ｐゴシック" charset="0"/>
              </a:rPr>
              <a:t>fades" </a:t>
            </a: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12:4a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5543940" y="4372429"/>
            <a:ext cx="3550816" cy="2485571"/>
          </a:xfrm>
          <a:prstGeom prst="rect">
            <a:avLst/>
          </a:prstGeom>
        </p:spPr>
      </p:pic>
      <p:sp>
        <p:nvSpPr>
          <p:cNvPr id="900098" name="Rectangle 2"/>
          <p:cNvSpPr>
            <a:spLocks noGrp="1" noChangeArrowheads="1"/>
          </p:cNvSpPr>
          <p:nvPr>
            <p:ph type="ctrTitle"/>
          </p:nvPr>
        </p:nvSpPr>
        <p:spPr>
          <a:xfrm>
            <a:off x="5543940" y="0"/>
            <a:ext cx="3600059" cy="437242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 doors on the street are shut as the </a:t>
            </a:r>
            <a:r>
              <a:rPr lang="en-US" sz="3600" b="1" dirty="0" smtClean="0">
                <a:effectLst>
                  <a:glow rad="127000">
                    <a:schemeClr val="tx1"/>
                  </a:glow>
                </a:effectLst>
                <a:latin typeface="Arial" charset="0"/>
                <a:ea typeface="ＭＳ Ｐゴシック" charset="0"/>
                <a:cs typeface="ＭＳ Ｐゴシック" charset="0"/>
              </a:rPr>
              <a:t>sound </a:t>
            </a:r>
            <a:r>
              <a:rPr lang="en-US" sz="3600" b="1" dirty="0">
                <a:effectLst>
                  <a:glow rad="127000">
                    <a:schemeClr val="tx1"/>
                  </a:glow>
                </a:effectLst>
                <a:latin typeface="Arial" charset="0"/>
                <a:ea typeface="ＭＳ Ｐゴシック" charset="0"/>
                <a:cs typeface="ＭＳ Ｐゴシック" charset="0"/>
              </a:rPr>
              <a:t>of the grinding mill is </a:t>
            </a:r>
            <a:r>
              <a:rPr lang="en-US" sz="3600" b="1" dirty="0" smtClean="0">
                <a:effectLst>
                  <a:glow rad="127000">
                    <a:schemeClr val="tx1"/>
                  </a:glow>
                </a:effectLst>
                <a:latin typeface="Arial" charset="0"/>
                <a:ea typeface="ＭＳ Ｐゴシック" charset="0"/>
                <a:cs typeface="ＭＳ Ｐゴシック" charset="0"/>
              </a:rPr>
              <a:t>low"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(12:4a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18118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3916"/>
            <a:ext cx="5945024" cy="2369901"/>
          </a:xfrm>
          <a:prstGeom prst="rect">
            <a:avLst/>
          </a:prstGeom>
        </p:spPr>
      </p:pic>
      <p:sp>
        <p:nvSpPr>
          <p:cNvPr id="900098" name="Rectangle 2"/>
          <p:cNvSpPr>
            <a:spLocks noGrp="1" noChangeArrowheads="1"/>
          </p:cNvSpPr>
          <p:nvPr>
            <p:ph type="ctrTitle"/>
          </p:nvPr>
        </p:nvSpPr>
        <p:spPr>
          <a:xfrm>
            <a:off x="0" y="5870545"/>
            <a:ext cx="9144000" cy="9939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Life has three stages</a:t>
            </a:r>
            <a:endParaRPr lang="en-US" sz="5400" b="1" dirty="0">
              <a:effectLst>
                <a:glow rad="127000">
                  <a:schemeClr val="tx1"/>
                </a:glow>
              </a:effectLst>
              <a:latin typeface="Arial" charset="0"/>
              <a:ea typeface="ＭＳ Ｐゴシック" charset="0"/>
              <a:cs typeface="ＭＳ Ｐゴシック"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648712"/>
            <a:ext cx="5729333" cy="2633225"/>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2170" y="1583814"/>
            <a:ext cx="4860134" cy="4302222"/>
          </a:xfrm>
          <a:prstGeom prst="rect">
            <a:avLst/>
          </a:prstGeom>
        </p:spPr>
      </p:pic>
    </p:spTree>
    <p:extLst>
      <p:ext uri="{BB962C8B-B14F-4D97-AF65-F5344CB8AC3E}">
        <p14:creationId xmlns:p14="http://schemas.microsoft.com/office/powerpoint/2010/main" val="1057956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399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07429" y="0"/>
            <a:ext cx="4136570" cy="4172857"/>
          </a:xfr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p>
            <a:pPr defTabSz="457200"/>
            <a:r>
              <a:rPr lang="en-US" sz="3600" b="1" kern="1200" dirty="0" smtClean="0">
                <a:effectLst>
                  <a:glow rad="127000">
                    <a:schemeClr val="tx1"/>
                  </a:glow>
                </a:effectLst>
                <a:latin typeface="Arial" charset="0"/>
                <a:ea typeface="ＭＳ Ｐゴシック" charset="0"/>
                <a:cs typeface="ＭＳ Ｐゴシック" charset="0"/>
              </a:rPr>
              <a:t>"and </a:t>
            </a:r>
            <a:r>
              <a:rPr lang="en-US" sz="3600" b="1" kern="1200" dirty="0">
                <a:effectLst>
                  <a:glow rad="127000">
                    <a:schemeClr val="tx1"/>
                  </a:glow>
                </a:effectLst>
                <a:latin typeface="Arial" charset="0"/>
                <a:ea typeface="ＭＳ Ｐゴシック" charset="0"/>
                <a:cs typeface="ＭＳ Ｐゴシック" charset="0"/>
              </a:rPr>
              <a:t>one will arise at the sound of the </a:t>
            </a:r>
            <a:r>
              <a:rPr lang="en-US" sz="3600" b="1" kern="1200" dirty="0" smtClean="0">
                <a:effectLst>
                  <a:glow rad="127000">
                    <a:schemeClr val="tx1"/>
                  </a:glow>
                </a:effectLst>
                <a:latin typeface="Arial" charset="0"/>
                <a:ea typeface="ＭＳ Ｐゴシック" charset="0"/>
                <a:cs typeface="ＭＳ Ｐゴシック" charset="0"/>
              </a:rPr>
              <a:t>bird" </a:t>
            </a:r>
            <a:r>
              <a:rPr lang="en-US" sz="3600" b="1" kern="1200" dirty="0">
                <a:effectLst>
                  <a:glow rad="127000">
                    <a:schemeClr val="tx1"/>
                  </a:glow>
                </a:effectLst>
                <a:latin typeface="Arial" charset="0"/>
                <a:ea typeface="ＭＳ Ｐゴシック" charset="0"/>
                <a:cs typeface="ＭＳ Ｐゴシック" charset="0"/>
              </a:rPr>
              <a:t/>
            </a:r>
            <a:br>
              <a:rPr lang="en-US" sz="3600" b="1" kern="1200" dirty="0">
                <a:effectLst>
                  <a:glow rad="127000">
                    <a:schemeClr val="tx1"/>
                  </a:glow>
                </a:effectLst>
                <a:latin typeface="Arial" charset="0"/>
                <a:ea typeface="ＭＳ Ｐゴシック" charset="0"/>
                <a:cs typeface="ＭＳ Ｐゴシック" charset="0"/>
              </a:rPr>
            </a:br>
            <a:r>
              <a:rPr lang="en-US" sz="3600" b="1" kern="1200" dirty="0">
                <a:effectLst>
                  <a:glow rad="127000">
                    <a:schemeClr val="tx1"/>
                  </a:glow>
                </a:effectLst>
                <a:latin typeface="Arial" charset="0"/>
                <a:ea typeface="ＭＳ Ｐゴシック" charset="0"/>
                <a:cs typeface="ＭＳ Ｐゴシック" charset="0"/>
              </a:rPr>
              <a:t>(12:4b </a:t>
            </a:r>
            <a:r>
              <a:rPr lang="en-US" sz="3200" b="1" kern="1200" dirty="0">
                <a:effectLst>
                  <a:glow rad="127000">
                    <a:schemeClr val="tx1"/>
                  </a:glow>
                </a:effectLst>
                <a:latin typeface="Arial" charset="0"/>
                <a:ea typeface="ＭＳ Ｐゴシック" charset="0"/>
                <a:cs typeface="ＭＳ Ｐゴシック" charset="0"/>
              </a:rPr>
              <a:t>NAU</a:t>
            </a:r>
            <a:r>
              <a:rPr lang="en-US" sz="3600" b="1" kern="1200"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0"/>
            <a:ext cx="3938353" cy="28484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smtClean="0"/>
              <a:t>"Now </a:t>
            </a:r>
            <a:r>
              <a:rPr lang="en-US" dirty="0"/>
              <a:t>you rise at the first chirping of the </a:t>
            </a:r>
            <a:r>
              <a:rPr lang="en-US" dirty="0" smtClean="0"/>
              <a:t>birds" </a:t>
            </a:r>
            <a:r>
              <a:rPr lang="en-US" dirty="0"/>
              <a:t/>
            </a:r>
            <a:br>
              <a:rPr lang="en-US" dirty="0"/>
            </a:br>
            <a:r>
              <a:rPr lang="en-US" dirty="0"/>
              <a:t>(12:4b </a:t>
            </a:r>
            <a:r>
              <a:rPr lang="en-US" sz="3200" dirty="0"/>
              <a:t>NLT</a:t>
            </a:r>
            <a:r>
              <a:rPr lang="en-US" dirty="0"/>
              <a:t>).</a:t>
            </a:r>
          </a:p>
        </p:txBody>
      </p:sp>
    </p:spTree>
    <p:extLst>
      <p:ext uri="{BB962C8B-B14F-4D97-AF65-F5344CB8AC3E}">
        <p14:creationId xmlns:p14="http://schemas.microsoft.com/office/powerpoint/2010/main" val="385285111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524000" y="1775460"/>
            <a:ext cx="7620000" cy="50825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27286" y="0"/>
            <a:ext cx="4916713" cy="3175000"/>
          </a:xfrm>
          <a:effectLst/>
          <a:extLst/>
        </p:spPr>
        <p:txBody>
          <a:bodyPr anchor="t"/>
          <a:lstStyle/>
          <a:p>
            <a:pPr>
              <a:defRPr/>
            </a:pPr>
            <a:r>
              <a:rPr lang="en-US" sz="3600" b="1" dirty="0" smtClean="0">
                <a:solidFill>
                  <a:schemeClr val="bg2">
                    <a:lumMod val="50000"/>
                  </a:schemeClr>
                </a:solidFill>
                <a:effectLst/>
                <a:latin typeface="Arial" charset="0"/>
                <a:ea typeface="ＭＳ Ｐゴシック" charset="0"/>
                <a:cs typeface="ＭＳ Ｐゴシック" charset="0"/>
              </a:rPr>
              <a:t>"and </a:t>
            </a:r>
            <a:r>
              <a:rPr lang="en-US" sz="3600" b="1" dirty="0">
                <a:solidFill>
                  <a:schemeClr val="bg2">
                    <a:lumMod val="50000"/>
                  </a:schemeClr>
                </a:solidFill>
                <a:effectLst/>
                <a:latin typeface="Arial" charset="0"/>
                <a:ea typeface="ＭＳ Ｐゴシック" charset="0"/>
                <a:cs typeface="ＭＳ Ｐゴシック" charset="0"/>
              </a:rPr>
              <a:t>all the </a:t>
            </a:r>
            <a:r>
              <a:rPr lang="en-US" sz="3600" b="1" dirty="0" smtClean="0">
                <a:solidFill>
                  <a:schemeClr val="bg2">
                    <a:lumMod val="50000"/>
                  </a:schemeClr>
                </a:solidFill>
                <a:effectLst/>
                <a:latin typeface="Arial" charset="0"/>
                <a:ea typeface="ＭＳ Ｐゴシック" charset="0"/>
                <a:cs typeface="ＭＳ Ｐゴシック" charset="0"/>
              </a:rPr>
              <a:t>daughters </a:t>
            </a:r>
            <a:r>
              <a:rPr lang="en-US" sz="3600" b="1" dirty="0">
                <a:solidFill>
                  <a:schemeClr val="bg2">
                    <a:lumMod val="50000"/>
                  </a:schemeClr>
                </a:solidFill>
                <a:effectLst/>
                <a:latin typeface="Arial" charset="0"/>
                <a:ea typeface="ＭＳ Ｐゴシック" charset="0"/>
                <a:cs typeface="ＭＳ Ｐゴシック" charset="0"/>
              </a:rPr>
              <a:t>of song will </a:t>
            </a:r>
            <a:r>
              <a:rPr lang="en-US" sz="3600" b="1" dirty="0" smtClean="0">
                <a:solidFill>
                  <a:schemeClr val="bg2">
                    <a:lumMod val="50000"/>
                  </a:schemeClr>
                </a:solidFill>
                <a:effectLst/>
                <a:latin typeface="Arial" charset="0"/>
                <a:ea typeface="ＭＳ Ｐゴシック" charset="0"/>
                <a:cs typeface="ＭＳ Ｐゴシック" charset="0"/>
              </a:rPr>
              <a:t>sing softly" </a:t>
            </a:r>
            <a:br>
              <a:rPr lang="en-US" sz="3600" b="1" dirty="0" smtClean="0">
                <a:solidFill>
                  <a:schemeClr val="bg2">
                    <a:lumMod val="50000"/>
                  </a:schemeClr>
                </a:solidFill>
                <a:effectLst/>
                <a:latin typeface="Arial" charset="0"/>
                <a:ea typeface="ＭＳ Ｐゴシック" charset="0"/>
                <a:cs typeface="ＭＳ Ｐゴシック" charset="0"/>
              </a:rPr>
            </a:br>
            <a:r>
              <a:rPr lang="en-US" sz="3600" b="1" dirty="0" smtClean="0">
                <a:solidFill>
                  <a:schemeClr val="bg2">
                    <a:lumMod val="50000"/>
                  </a:schemeClr>
                </a:solidFill>
                <a:effectLst/>
                <a:latin typeface="Arial" charset="0"/>
                <a:ea typeface="ＭＳ Ｐゴシック" charset="0"/>
                <a:cs typeface="ＭＳ Ｐゴシック" charset="0"/>
              </a:rPr>
              <a:t>(12:4c </a:t>
            </a:r>
            <a:r>
              <a:rPr lang="en-US" sz="3200" b="1" dirty="0" smtClean="0">
                <a:solidFill>
                  <a:schemeClr val="bg2">
                    <a:lumMod val="50000"/>
                  </a:schemeClr>
                </a:solidFill>
                <a:effectLst/>
                <a:latin typeface="Arial" charset="0"/>
                <a:ea typeface="ＭＳ Ｐゴシック" charset="0"/>
                <a:cs typeface="ＭＳ Ｐゴシック" charset="0"/>
              </a:rPr>
              <a:t>NAU</a:t>
            </a:r>
            <a:r>
              <a:rPr lang="en-US" sz="3600" b="1" dirty="0" smtClean="0">
                <a:solidFill>
                  <a:schemeClr val="bg2">
                    <a:lumMod val="50000"/>
                  </a:schemeClr>
                </a:solidFill>
                <a:effectLst/>
                <a:latin typeface="Arial" charset="0"/>
                <a:ea typeface="ＭＳ Ｐゴシック" charset="0"/>
                <a:cs typeface="ＭＳ Ｐゴシック" charset="0"/>
              </a:rPr>
              <a:t>).</a:t>
            </a:r>
            <a:endParaRPr lang="en-US" sz="3600" b="1" dirty="0">
              <a:solidFill>
                <a:schemeClr val="bg2">
                  <a:lumMod val="50000"/>
                </a:schemeClr>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0"/>
            <a:ext cx="393835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chemeClr val="bg2">
                    <a:lumMod val="50000"/>
                  </a:schemeClr>
                </a:solidFill>
                <a:effectLst/>
                <a:latin typeface="Arial" charset="0"/>
                <a:ea typeface="ＭＳ Ｐゴシック" charset="0"/>
                <a:cs typeface="ＭＳ Ｐゴシック" charset="0"/>
              </a:rPr>
              <a:t>"but </a:t>
            </a:r>
            <a:r>
              <a:rPr lang="en-US" sz="3600" b="1" dirty="0">
                <a:solidFill>
                  <a:schemeClr val="bg2">
                    <a:lumMod val="50000"/>
                  </a:schemeClr>
                </a:solidFill>
                <a:effectLst/>
                <a:latin typeface="Arial" charset="0"/>
                <a:ea typeface="ＭＳ Ｐゴシック" charset="0"/>
                <a:cs typeface="ＭＳ Ｐゴシック" charset="0"/>
              </a:rPr>
              <a:t>then all their sounds will grow </a:t>
            </a:r>
            <a:r>
              <a:rPr lang="en-US" sz="3600" b="1" dirty="0" smtClean="0">
                <a:solidFill>
                  <a:schemeClr val="bg2">
                    <a:lumMod val="50000"/>
                  </a:schemeClr>
                </a:solidFill>
                <a:effectLst/>
                <a:latin typeface="Arial" charset="0"/>
                <a:ea typeface="ＭＳ Ｐゴシック" charset="0"/>
                <a:cs typeface="ＭＳ Ｐゴシック" charset="0"/>
              </a:rPr>
              <a:t>faint" </a:t>
            </a:r>
            <a:br>
              <a:rPr lang="en-US" sz="3600" b="1" dirty="0" smtClean="0">
                <a:solidFill>
                  <a:schemeClr val="bg2">
                    <a:lumMod val="50000"/>
                  </a:schemeClr>
                </a:solidFill>
                <a:effectLst/>
                <a:latin typeface="Arial" charset="0"/>
                <a:ea typeface="ＭＳ Ｐゴシック" charset="0"/>
                <a:cs typeface="ＭＳ Ｐゴシック" charset="0"/>
              </a:rPr>
            </a:br>
            <a:r>
              <a:rPr lang="en-US" sz="3600" b="1" dirty="0" smtClean="0">
                <a:solidFill>
                  <a:schemeClr val="bg2">
                    <a:lumMod val="50000"/>
                  </a:schemeClr>
                </a:solidFill>
                <a:effectLst/>
                <a:latin typeface="Arial" charset="0"/>
                <a:ea typeface="ＭＳ Ｐゴシック" charset="0"/>
                <a:cs typeface="ＭＳ Ｐゴシック" charset="0"/>
              </a:rPr>
              <a:t>(12:4c </a:t>
            </a:r>
            <a:r>
              <a:rPr lang="en-US" sz="3200" b="1" dirty="0" smtClean="0">
                <a:solidFill>
                  <a:schemeClr val="bg2">
                    <a:lumMod val="50000"/>
                  </a:schemeClr>
                </a:solidFill>
                <a:effectLst/>
                <a:latin typeface="Arial" charset="0"/>
                <a:ea typeface="ＭＳ Ｐゴシック" charset="0"/>
                <a:cs typeface="ＭＳ Ｐゴシック" charset="0"/>
              </a:rPr>
              <a:t>NLT</a:t>
            </a:r>
            <a:r>
              <a:rPr lang="en-US" sz="3600" b="1" dirty="0" smtClean="0">
                <a:solidFill>
                  <a:schemeClr val="bg2">
                    <a:lumMod val="50000"/>
                  </a:schemeClr>
                </a:solidFill>
                <a:effectLst/>
                <a:latin typeface="Arial" charset="0"/>
                <a:ea typeface="ＭＳ Ｐゴシック" charset="0"/>
                <a:cs typeface="ＭＳ Ｐゴシック" charset="0"/>
              </a:rPr>
              <a:t>).</a:t>
            </a:r>
            <a:endParaRPr lang="en-US" sz="3600" b="1" dirty="0">
              <a:solidFill>
                <a:schemeClr val="bg2">
                  <a:lumMod val="50000"/>
                </a:schemeClr>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639420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108858"/>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i</a:t>
            </a:r>
            <a:r>
              <a:rPr lang="en-US" b="1" dirty="0" smtClean="0">
                <a:solidFill>
                  <a:srgbClr val="FFFFFF"/>
                </a:solidFill>
                <a:effectLst>
                  <a:glow rad="127000">
                    <a:srgbClr val="000000"/>
                  </a:glow>
                </a:effectLst>
                <a:latin typeface="Arial" charset="0"/>
                <a:ea typeface="ＭＳ Ｐゴシック" charset="0"/>
                <a:cs typeface="ＭＳ Ｐゴシック" charset="0"/>
              </a:rPr>
              <a:t>s contagious</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116334"/>
            <a:ext cx="9144000" cy="949731"/>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7200" b="1" dirty="0" smtClean="0">
                <a:effectLst>
                  <a:glow rad="127000">
                    <a:schemeClr val="tx1"/>
                  </a:glow>
                </a:effectLst>
                <a:latin typeface="Times New Roman"/>
                <a:ea typeface="ＭＳ Ｐゴシック" charset="0"/>
                <a:cs typeface="Times New Roman"/>
              </a:rPr>
              <a:t>COURAGE</a:t>
            </a:r>
            <a:endParaRPr lang="en-US" sz="7200" b="1" dirty="0">
              <a:effectLst>
                <a:glow rad="127000">
                  <a:schemeClr val="tx1"/>
                </a:glow>
              </a:effectLst>
              <a:latin typeface="Times New Roman"/>
              <a:ea typeface="ＭＳ Ｐゴシック" charset="0"/>
              <a:cs typeface="Times New Roman"/>
            </a:endParaRPr>
          </a:p>
        </p:txBody>
      </p:sp>
    </p:spTree>
    <p:extLst>
      <p:ext uri="{BB962C8B-B14F-4D97-AF65-F5344CB8AC3E}">
        <p14:creationId xmlns:p14="http://schemas.microsoft.com/office/powerpoint/2010/main" val="14962211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41290"/>
            <a:ext cx="9141227" cy="4925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143" y="62202"/>
            <a:ext cx="9143999" cy="1824659"/>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elderly lose courage and ability (12:5a-e</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43123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2495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5224"/>
            <a:ext cx="9144000" cy="1295400"/>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What can Solomon teach us?</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3813" y="333375"/>
            <a:ext cx="9144001"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smtClean="0">
                <a:solidFill>
                  <a:srgbClr val="FFFFFF"/>
                </a:solidFill>
                <a:effectLst>
                  <a:glow rad="127000">
                    <a:srgbClr val="000000"/>
                  </a:glow>
                </a:effectLst>
                <a:latin typeface="Arial" charset="0"/>
                <a:ea typeface="ＭＳ Ｐゴシック" charset="0"/>
                <a:cs typeface="ＭＳ Ｐゴシック" charset="0"/>
              </a:rPr>
              <a:t>Ecclesiastes</a:t>
            </a:r>
            <a:endParaRPr lang="en-US" sz="8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159268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11-15 at 5.02.4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3025"/>
            <a:ext cx="5279571" cy="448676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79571" y="0"/>
            <a:ext cx="3864428" cy="3239797"/>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"Furthermore</a:t>
            </a:r>
            <a:r>
              <a:rPr lang="en-US" sz="3600" b="1" dirty="0">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men </a:t>
            </a:r>
            <a:r>
              <a:rPr lang="en-US" sz="3600" b="1" dirty="0">
                <a:effectLst>
                  <a:glow rad="127000">
                    <a:schemeClr val="tx1"/>
                  </a:glow>
                </a:effectLst>
                <a:latin typeface="Arial" charset="0"/>
                <a:ea typeface="ＭＳ Ｐゴシック" charset="0"/>
                <a:cs typeface="ＭＳ Ｐゴシック" charset="0"/>
              </a:rPr>
              <a:t>are afraid of a high </a:t>
            </a:r>
            <a:r>
              <a:rPr lang="en-US" sz="3600" b="1" dirty="0" smtClean="0">
                <a:effectLst>
                  <a:glow rad="127000">
                    <a:schemeClr val="tx1"/>
                  </a:glow>
                </a:effectLst>
                <a:latin typeface="Arial" charset="0"/>
                <a:ea typeface="ＭＳ Ｐゴシック" charset="0"/>
                <a:cs typeface="ＭＳ Ｐゴシック" charset="0"/>
              </a:rPr>
              <a:t>place"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(12:5a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6" descr="Screen Shot 2014-11-15 at 5.02.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90571" y="3109949"/>
            <a:ext cx="4753428" cy="3748050"/>
          </a:xfrm>
          <a:prstGeom prst="rect">
            <a:avLst/>
          </a:prstGeom>
        </p:spPr>
      </p:pic>
      <p:sp>
        <p:nvSpPr>
          <p:cNvPr id="5" name="Rectangle 2"/>
          <p:cNvSpPr txBox="1">
            <a:spLocks noChangeArrowheads="1"/>
          </p:cNvSpPr>
          <p:nvPr/>
        </p:nvSpPr>
        <p:spPr bwMode="auto">
          <a:xfrm>
            <a:off x="0" y="3239797"/>
            <a:ext cx="4626429" cy="35015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him before you become fearful of </a:t>
            </a:r>
            <a:r>
              <a:rPr lang="en-US" sz="3600" b="1" dirty="0" smtClean="0">
                <a:effectLst>
                  <a:glow rad="127000">
                    <a:schemeClr val="tx1"/>
                  </a:glow>
                </a:effectLst>
                <a:latin typeface="Arial" charset="0"/>
                <a:ea typeface="ＭＳ Ｐゴシック" charset="0"/>
                <a:cs typeface="ＭＳ Ｐゴシック" charset="0"/>
              </a:rPr>
              <a:t>falling"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28511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807857" y="4336143"/>
            <a:ext cx="4779695" cy="2532226"/>
          </a:xfrm>
          <a:effectLst>
            <a:outerShdw blurRad="63500" dist="35921" dir="2700000" algn="ctr" rotWithShape="0">
              <a:schemeClr val="tx2">
                <a:alpha val="74998"/>
              </a:schemeClr>
            </a:outerShdw>
          </a:effectLst>
          <a:extLst/>
        </p:spPr>
        <p:txBody>
          <a:bodyPr anchor="b"/>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of terrors on the </a:t>
            </a:r>
            <a:r>
              <a:rPr lang="en-US" sz="3600" b="1" dirty="0" smtClean="0">
                <a:effectLst>
                  <a:glow rad="127000">
                    <a:schemeClr val="tx1"/>
                  </a:glow>
                </a:effectLst>
                <a:latin typeface="Arial" charset="0"/>
                <a:ea typeface="ＭＳ Ｐゴシック" charset="0"/>
                <a:cs typeface="ＭＳ Ｐゴシック" charset="0"/>
              </a:rPr>
              <a:t>road"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(12:5b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82897" y="4281964"/>
            <a:ext cx="5389902" cy="25760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worry about danger in the </a:t>
            </a:r>
            <a:r>
              <a:rPr lang="en-US" sz="3600" b="1" dirty="0" smtClean="0">
                <a:effectLst>
                  <a:glow rad="127000">
                    <a:schemeClr val="tx1"/>
                  </a:glow>
                </a:effectLst>
                <a:latin typeface="Arial" charset="0"/>
                <a:ea typeface="ＭＳ Ｐゴシック" charset="0"/>
                <a:cs typeface="ＭＳ Ｐゴシック" charset="0"/>
              </a:rPr>
              <a:t>streets"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505856" y="0"/>
            <a:ext cx="7638143" cy="4981398"/>
          </a:xfrm>
          <a:prstGeom prst="rect">
            <a:avLst/>
          </a:prstGeom>
        </p:spPr>
      </p:pic>
    </p:spTree>
    <p:extLst>
      <p:ext uri="{BB962C8B-B14F-4D97-AF65-F5344CB8AC3E}">
        <p14:creationId xmlns:p14="http://schemas.microsoft.com/office/powerpoint/2010/main" val="38528511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37026" y="3073918"/>
            <a:ext cx="3552546" cy="3620797"/>
          </a:xfrm>
          <a:effectLst>
            <a:outerShdw blurRad="63500" dist="35921" dir="2700000" algn="ctr" rotWithShape="0">
              <a:schemeClr val="tx2">
                <a:alpha val="74998"/>
              </a:schemeClr>
            </a:outerShdw>
          </a:effectLst>
          <a:extLst/>
        </p:spPr>
        <p:txBody>
          <a:bodyPr anchor="b"/>
          <a:lstStyle/>
          <a:p>
            <a:pPr>
              <a:defRPr/>
            </a:pPr>
            <a:r>
              <a:rPr lang="en-US" sz="3600" b="1" dirty="0" smtClean="0">
                <a:effectLst>
                  <a:glow rad="127000">
                    <a:schemeClr val="tx1"/>
                  </a:glow>
                </a:effectLst>
                <a:latin typeface="Arial" charset="0"/>
                <a:ea typeface="ＭＳ Ｐゴシック" charset="0"/>
                <a:cs typeface="ＭＳ Ｐゴシック" charset="0"/>
              </a:rPr>
              <a:t>Sometimes our worry is that we are living too long!</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16632"/>
            <a:ext cx="5591454" cy="6741368"/>
          </a:xfrm>
          <a:prstGeom prst="rect">
            <a:avLst/>
          </a:prstGeom>
        </p:spPr>
      </p:pic>
      <p:grpSp>
        <p:nvGrpSpPr>
          <p:cNvPr id="4" name="Group 3"/>
          <p:cNvGrpSpPr/>
          <p:nvPr/>
        </p:nvGrpSpPr>
        <p:grpSpPr>
          <a:xfrm>
            <a:off x="114166" y="145169"/>
            <a:ext cx="3367903" cy="2123589"/>
            <a:chOff x="-3253737" y="1178426"/>
            <a:chExt cx="3367903" cy="2123589"/>
          </a:xfrm>
        </p:grpSpPr>
        <p:sp>
          <p:nvSpPr>
            <p:cNvPr id="3" name="Rounded Rectangular Callout 2"/>
            <p:cNvSpPr/>
            <p:nvPr/>
          </p:nvSpPr>
          <p:spPr bwMode="auto">
            <a:xfrm>
              <a:off x="-3253737" y="1178426"/>
              <a:ext cx="3367903" cy="2123589"/>
            </a:xfrm>
            <a:prstGeom prst="wedgeRoundRectCallout">
              <a:avLst>
                <a:gd name="adj1" fmla="val 17726"/>
                <a:gd name="adj2" fmla="val 7190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3253737" y="1206964"/>
              <a:ext cx="3367903" cy="2095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000000"/>
                  </a:solidFill>
                  <a:effectLst/>
                  <a:latin typeface="Arial" charset="0"/>
                  <a:ea typeface="ＭＳ Ｐゴシック" charset="0"/>
                  <a:cs typeface="ＭＳ Ｐゴシック" charset="0"/>
                </a:rPr>
                <a:t>You told me you’d spend your whole life trying to make me happy.</a:t>
              </a:r>
              <a:endParaRPr lang="en-US" sz="2800" b="1" dirty="0">
                <a:solidFill>
                  <a:srgbClr val="000000"/>
                </a:solidFill>
                <a:effectLst/>
                <a:latin typeface="Arial" charset="0"/>
                <a:ea typeface="ＭＳ Ｐゴシック" charset="0"/>
                <a:cs typeface="ＭＳ Ｐゴシック" charset="0"/>
              </a:endParaRPr>
            </a:p>
          </p:txBody>
        </p:sp>
      </p:grpSp>
      <p:grpSp>
        <p:nvGrpSpPr>
          <p:cNvPr id="8" name="Group 7"/>
          <p:cNvGrpSpPr/>
          <p:nvPr/>
        </p:nvGrpSpPr>
        <p:grpSpPr>
          <a:xfrm>
            <a:off x="3521278" y="173707"/>
            <a:ext cx="1873039" cy="2123589"/>
            <a:chOff x="-3253737" y="1178426"/>
            <a:chExt cx="3367903" cy="2123589"/>
          </a:xfrm>
        </p:grpSpPr>
        <p:sp>
          <p:nvSpPr>
            <p:cNvPr id="9" name="Rounded Rectangular Callout 8"/>
            <p:cNvSpPr/>
            <p:nvPr/>
          </p:nvSpPr>
          <p:spPr bwMode="auto">
            <a:xfrm>
              <a:off x="-3253737" y="1178426"/>
              <a:ext cx="3367903" cy="2123589"/>
            </a:xfrm>
            <a:prstGeom prst="wedgeRoundRectCallout">
              <a:avLst>
                <a:gd name="adj1" fmla="val -16560"/>
                <a:gd name="adj2" fmla="val 9004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2"/>
            <p:cNvSpPr txBox="1">
              <a:spLocks noChangeArrowheads="1"/>
            </p:cNvSpPr>
            <p:nvPr/>
          </p:nvSpPr>
          <p:spPr bwMode="auto">
            <a:xfrm>
              <a:off x="-3253737" y="1206964"/>
              <a:ext cx="3367903" cy="2095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000000"/>
                  </a:solidFill>
                  <a:effectLst/>
                  <a:latin typeface="Arial" charset="0"/>
                  <a:ea typeface="ＭＳ Ｐゴシック" charset="0"/>
                  <a:cs typeface="ＭＳ Ｐゴシック" charset="0"/>
                </a:rPr>
                <a:t>I’d didn’t expect to live this long.</a:t>
              </a:r>
              <a:endParaRPr lang="en-US" sz="2800" b="1" dirty="0">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12810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371082"/>
          </a:xfrm>
          <a:effectLst>
            <a:outerShdw blurRad="63500" dist="35921" dir="2700000" algn="ctr" rotWithShape="0">
              <a:schemeClr val="tx2">
                <a:alpha val="74998"/>
              </a:schemeClr>
            </a:outerShdw>
          </a:effectLst>
          <a:extLst/>
        </p:spPr>
        <p:txBody>
          <a:bodyPr anchor="t"/>
          <a:lstStyle/>
          <a:p>
            <a:r>
              <a:rPr lang="en-US" sz="3600" b="1" dirty="0"/>
              <a:t>We Live Way Longer Than We Expect</a:t>
            </a:r>
            <a:br>
              <a:rPr lang="en-US" sz="3600" b="1" dirty="0"/>
            </a:br>
            <a:r>
              <a:rPr lang="en-US" sz="2800" b="1" dirty="0"/>
              <a:t>And that could be bad news post-</a:t>
            </a:r>
            <a:r>
              <a:rPr lang="en-US" sz="2800" b="1" dirty="0" smtClean="0"/>
              <a:t>retirement</a:t>
            </a:r>
            <a:endParaRPr lang="en-US" sz="2800" b="1" dirty="0">
              <a:effectLst/>
            </a:endParaRPr>
          </a:p>
        </p:txBody>
      </p:sp>
      <p:pic>
        <p:nvPicPr>
          <p:cNvPr id="3" name="Picture 2"/>
          <p:cNvPicPr>
            <a:picLocks noChangeAspect="1"/>
          </p:cNvPicPr>
          <p:nvPr/>
        </p:nvPicPr>
        <p:blipFill>
          <a:blip r:embed="rId3"/>
          <a:stretch>
            <a:fillRect/>
          </a:stretch>
        </p:blipFill>
        <p:spPr>
          <a:xfrm>
            <a:off x="522514" y="1487715"/>
            <a:ext cx="7894376" cy="5134428"/>
          </a:xfrm>
          <a:prstGeom prst="rect">
            <a:avLst/>
          </a:prstGeom>
        </p:spPr>
      </p:pic>
    </p:spTree>
    <p:extLst>
      <p:ext uri="{BB962C8B-B14F-4D97-AF65-F5344CB8AC3E}">
        <p14:creationId xmlns:p14="http://schemas.microsoft.com/office/powerpoint/2010/main" val="201662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4567482" cy="6857999"/>
          </a:xfrm>
          <a:prstGeom prst="rect">
            <a:avLst/>
          </a:prstGeom>
        </p:spPr>
      </p:pic>
      <p:pic>
        <p:nvPicPr>
          <p:cNvPr id="2" name="Picture 1"/>
          <p:cNvPicPr>
            <a:picLocks noChangeAspect="1"/>
          </p:cNvPicPr>
          <p:nvPr/>
        </p:nvPicPr>
        <p:blipFill>
          <a:blip r:embed="rId4"/>
          <a:stretch>
            <a:fillRect/>
          </a:stretch>
        </p:blipFill>
        <p:spPr>
          <a:xfrm rot="16200000">
            <a:off x="3427214" y="1141214"/>
            <a:ext cx="6858000" cy="457557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8428" y="1"/>
            <a:ext cx="4575571" cy="2266656"/>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almond tree </a:t>
            </a:r>
            <a:r>
              <a:rPr lang="en-US" sz="3600" b="1" dirty="0" smtClean="0">
                <a:effectLst>
                  <a:glow rad="127000">
                    <a:schemeClr val="tx1"/>
                  </a:glow>
                </a:effectLst>
                <a:latin typeface="Arial" charset="0"/>
                <a:ea typeface="ＭＳ Ｐゴシック" charset="0"/>
                <a:cs typeface="ＭＳ Ｐゴシック" charset="0"/>
              </a:rPr>
              <a:t>blossoms"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(12:5c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9243" y="4014438"/>
            <a:ext cx="4676725" cy="28435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"before </a:t>
            </a:r>
            <a:r>
              <a:rPr lang="en-US" sz="3600" b="1" dirty="0">
                <a:effectLst>
                  <a:glow rad="127000">
                    <a:schemeClr val="tx1"/>
                  </a:glow>
                </a:effectLst>
                <a:latin typeface="Arial" charset="0"/>
                <a:ea typeface="ＭＳ Ｐゴシック" charset="0"/>
                <a:cs typeface="ＭＳ Ｐゴシック" charset="0"/>
              </a:rPr>
              <a:t>your hair turns white like an almond tree in </a:t>
            </a:r>
            <a:r>
              <a:rPr lang="en-US" sz="3600" b="1" dirty="0" smtClean="0">
                <a:effectLst>
                  <a:glow rad="127000">
                    <a:schemeClr val="tx1"/>
                  </a:glow>
                </a:effectLst>
                <a:latin typeface="Arial" charset="0"/>
                <a:ea typeface="ＭＳ Ｐゴシック" charset="0"/>
                <a:cs typeface="ＭＳ Ｐゴシック" charset="0"/>
              </a:rPr>
              <a:t>bloom"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(12:5c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28511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742" y="2120900"/>
            <a:ext cx="5245100" cy="4737100"/>
          </a:xfrm>
          <a:prstGeom prst="rect">
            <a:avLst/>
          </a:prstGeom>
        </p:spPr>
      </p:pic>
      <p:pic>
        <p:nvPicPr>
          <p:cNvPr id="2" name="Picture 1"/>
          <p:cNvPicPr>
            <a:picLocks noChangeAspect="1"/>
          </p:cNvPicPr>
          <p:nvPr/>
        </p:nvPicPr>
        <p:blipFill>
          <a:blip r:embed="rId4"/>
          <a:stretch>
            <a:fillRect/>
          </a:stretch>
        </p:blipFill>
        <p:spPr>
          <a:xfrm>
            <a:off x="3604381" y="1578429"/>
            <a:ext cx="5539619" cy="41547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grasshopper drags himself </a:t>
            </a:r>
            <a:r>
              <a:rPr lang="en-US" sz="3600" b="1" dirty="0" smtClean="0">
                <a:effectLst>
                  <a:glow rad="127000">
                    <a:schemeClr val="tx1"/>
                  </a:glow>
                </a:effectLst>
                <a:latin typeface="Arial" charset="0"/>
                <a:ea typeface="ＭＳ Ｐゴシック" charset="0"/>
                <a:cs typeface="ＭＳ Ｐゴシック" charset="0"/>
              </a:rPr>
              <a:t>along"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(12:5d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7504" y="0"/>
            <a:ext cx="3938353" cy="3973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you drag along without energy like a dying </a:t>
            </a:r>
            <a:r>
              <a:rPr lang="en-US" sz="3600" b="1" dirty="0" smtClean="0">
                <a:effectLst>
                  <a:glow rad="127000">
                    <a:schemeClr val="tx1"/>
                  </a:glow>
                </a:effectLst>
                <a:latin typeface="Arial" charset="0"/>
                <a:ea typeface="ＭＳ Ｐゴシック" charset="0"/>
                <a:cs typeface="ＭＳ Ｐゴシック" charset="0"/>
              </a:rPr>
              <a:t>grasshopper"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(12:5d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52601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32" y="0"/>
            <a:ext cx="644639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3857" y="0"/>
            <a:ext cx="3320142"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 caperberry is </a:t>
            </a:r>
            <a:r>
              <a:rPr lang="en-US" sz="3600" b="1" dirty="0" smtClean="0">
                <a:effectLst>
                  <a:glow rad="127000">
                    <a:schemeClr val="tx1"/>
                  </a:glow>
                </a:effectLst>
                <a:latin typeface="Arial" charset="0"/>
                <a:ea typeface="ＭＳ Ｐゴシック" charset="0"/>
                <a:cs typeface="ＭＳ Ｐゴシック" charset="0"/>
              </a:rPr>
              <a:t>ineffective"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(12:5e </a:t>
            </a:r>
            <a:r>
              <a:rPr lang="en-US" sz="3200" b="1" dirty="0" smtClean="0">
                <a:effectLst>
                  <a:glow rad="127000">
                    <a:schemeClr val="tx1"/>
                  </a:glow>
                </a:effectLst>
                <a:latin typeface="Arial" charset="0"/>
                <a:ea typeface="ＭＳ Ｐゴシック" charset="0"/>
                <a:cs typeface="ＭＳ Ｐゴシック" charset="0"/>
              </a:rPr>
              <a:t>NAU</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3075" y="0"/>
            <a:ext cx="3938353" cy="4336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 caperberry no longer inspires sexual </a:t>
            </a:r>
            <a:r>
              <a:rPr lang="en-US" sz="3600" b="1" dirty="0" smtClean="0">
                <a:effectLst>
                  <a:glow rad="127000">
                    <a:schemeClr val="tx1"/>
                  </a:glow>
                </a:effectLst>
                <a:latin typeface="Arial" charset="0"/>
                <a:ea typeface="ＭＳ Ｐゴシック" charset="0"/>
                <a:cs typeface="ＭＳ Ｐゴシック" charset="0"/>
              </a:rPr>
              <a:t>desire"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(12:5e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495221" y="2652485"/>
            <a:ext cx="4648778" cy="3207657"/>
          </a:xfrm>
          <a:prstGeom prst="rect">
            <a:avLst/>
          </a:prstGeom>
        </p:spPr>
      </p:pic>
    </p:spTree>
    <p:extLst>
      <p:ext uri="{BB962C8B-B14F-4D97-AF65-F5344CB8AC3E}">
        <p14:creationId xmlns:p14="http://schemas.microsoft.com/office/powerpoint/2010/main" val="34403742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51108"/>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Old folks tire easily</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967740"/>
            <a:ext cx="9144000" cy="5890260"/>
          </a:xfrm>
          <a:prstGeom prst="rect">
            <a:avLst/>
          </a:prstGeom>
        </p:spPr>
      </p:pic>
    </p:spTree>
    <p:extLst>
      <p:ext uri="{BB962C8B-B14F-4D97-AF65-F5344CB8AC3E}">
        <p14:creationId xmlns:p14="http://schemas.microsoft.com/office/powerpoint/2010/main" val="16055574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Honor your Creator now before death comes (12:5f-7)</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29640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3810000" cy="5114094"/>
          </a:xfrm>
          <a:prstGeom prst="rect">
            <a:avLst/>
          </a:prstGeom>
        </p:spPr>
      </p:pic>
      <p:pic>
        <p:nvPicPr>
          <p:cNvPr id="2" name="Picture 1"/>
          <p:cNvPicPr>
            <a:picLocks noChangeAspect="1"/>
          </p:cNvPicPr>
          <p:nvPr/>
        </p:nvPicPr>
        <p:blipFill>
          <a:blip r:embed="rId4"/>
          <a:stretch>
            <a:fillRect/>
          </a:stretch>
        </p:blipFill>
        <p:spPr>
          <a:xfrm>
            <a:off x="3291891" y="3074818"/>
            <a:ext cx="5852109" cy="378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866571" y="0"/>
            <a:ext cx="6277429" cy="322942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"Remember </a:t>
            </a:r>
            <a:r>
              <a:rPr lang="en-US" sz="3600" b="1" dirty="0">
                <a:effectLst>
                  <a:glow rad="127000">
                    <a:schemeClr val="tx1"/>
                  </a:glow>
                </a:effectLst>
                <a:latin typeface="Arial" charset="0"/>
                <a:ea typeface="ＭＳ Ｐゴシック" charset="0"/>
                <a:cs typeface="ＭＳ Ｐゴシック" charset="0"/>
              </a:rPr>
              <a:t>him before you near the grave, your everlasting home, when the mourners will weep at your </a:t>
            </a:r>
            <a:r>
              <a:rPr lang="en-US" sz="3600" b="1" dirty="0" smtClean="0">
                <a:effectLst>
                  <a:glow rad="127000">
                    <a:schemeClr val="tx1"/>
                  </a:glow>
                </a:effectLst>
                <a:latin typeface="Arial" charset="0"/>
                <a:ea typeface="ＭＳ Ｐゴシック" charset="0"/>
                <a:cs typeface="ＭＳ Ｐゴシック" charset="0"/>
              </a:rPr>
              <a:t>funeral" (12</a:t>
            </a:r>
            <a:r>
              <a:rPr lang="en-US" sz="3600" b="1" dirty="0">
                <a:effectLst>
                  <a:glow rad="127000">
                    <a:schemeClr val="tx1"/>
                  </a:glow>
                </a:effectLst>
                <a:latin typeface="Arial" charset="0"/>
                <a:ea typeface="ＭＳ Ｐゴシック" charset="0"/>
                <a:cs typeface="ＭＳ Ｐゴシック" charset="0"/>
              </a:rPr>
              <a:t>:5f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456470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620"/>
            <a:ext cx="9144000" cy="6014503"/>
          </a:xfrm>
          <a:prstGeom prst="rect">
            <a:avLst/>
          </a:prstGeom>
        </p:spPr>
      </p:pic>
      <p:sp>
        <p:nvSpPr>
          <p:cNvPr id="900098" name="Rectangle 2"/>
          <p:cNvSpPr>
            <a:spLocks noGrp="1" noChangeArrowheads="1"/>
          </p:cNvSpPr>
          <p:nvPr>
            <p:ph type="ctrTitle"/>
          </p:nvPr>
        </p:nvSpPr>
        <p:spPr>
          <a:xfrm>
            <a:off x="0" y="5870545"/>
            <a:ext cx="9144000" cy="9939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Solomon</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three stages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Youth</a:t>
            </a:r>
            <a:br>
              <a:rPr lang="en-US" sz="5400" b="1" dirty="0" smtClean="0">
                <a:effectLst>
                  <a:glow rad="127000">
                    <a:schemeClr val="tx1"/>
                  </a:glow>
                </a:effectLst>
                <a:latin typeface="Arial" charset="0"/>
                <a:ea typeface="ＭＳ Ｐゴシック" charset="0"/>
                <a:cs typeface="ＭＳ Ｐゴシック" charset="0"/>
              </a:rPr>
            </a:br>
            <a:r>
              <a:rPr lang="en-US" sz="5400" b="1" i="1" dirty="0" smtClean="0">
                <a:effectLst>
                  <a:glow rad="127000">
                    <a:schemeClr val="tx1"/>
                  </a:glow>
                </a:effectLst>
                <a:latin typeface="Arial" charset="0"/>
                <a:ea typeface="ＭＳ Ｐゴシック" charset="0"/>
                <a:cs typeface="ＭＳ Ｐゴシック" charset="0"/>
              </a:rPr>
              <a:t>Song</a:t>
            </a:r>
            <a:endParaRPr lang="en-US" sz="5400" b="1" i="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035739"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Mid-Life</a:t>
            </a:r>
            <a:br>
              <a:rPr lang="en-US" sz="5400" b="1" dirty="0" smtClean="0">
                <a:effectLst>
                  <a:glow rad="127000">
                    <a:schemeClr val="tx1"/>
                  </a:glow>
                </a:effectLst>
                <a:latin typeface="Arial" charset="0"/>
                <a:ea typeface="ＭＳ Ｐゴシック" charset="0"/>
                <a:cs typeface="ＭＳ Ｐゴシック" charset="0"/>
              </a:rPr>
            </a:br>
            <a:r>
              <a:rPr lang="en-US" sz="5400" b="1" i="1" dirty="0" smtClean="0">
                <a:effectLst>
                  <a:glow rad="127000">
                    <a:schemeClr val="tx1"/>
                  </a:glow>
                </a:effectLst>
                <a:latin typeface="Arial" charset="0"/>
                <a:ea typeface="ＭＳ Ｐゴシック" charset="0"/>
                <a:cs typeface="ＭＳ Ｐゴシック" charset="0"/>
              </a:rPr>
              <a:t>Prov.</a:t>
            </a:r>
            <a:endParaRPr lang="en-US" sz="5400" b="1" i="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5331" y="3804052"/>
            <a:ext cx="3128669"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Elderly</a:t>
            </a:r>
            <a:br>
              <a:rPr lang="en-US" sz="5400" b="1" dirty="0" smtClean="0">
                <a:effectLst>
                  <a:glow rad="127000">
                    <a:schemeClr val="tx1"/>
                  </a:glow>
                </a:effectLst>
                <a:latin typeface="Arial" charset="0"/>
                <a:ea typeface="ＭＳ Ｐゴシック" charset="0"/>
                <a:cs typeface="ＭＳ Ｐゴシック" charset="0"/>
              </a:rPr>
            </a:br>
            <a:r>
              <a:rPr lang="en-US" sz="5400" b="1" i="1" dirty="0" smtClean="0">
                <a:effectLst>
                  <a:glow rad="127000">
                    <a:schemeClr val="tx1"/>
                  </a:glow>
                </a:effectLst>
                <a:latin typeface="Arial" charset="0"/>
                <a:ea typeface="ＭＳ Ｐゴシック" charset="0"/>
                <a:cs typeface="ＭＳ Ｐゴシック" charset="0"/>
              </a:rPr>
              <a:t>Eccl.</a:t>
            </a:r>
            <a:endParaRPr lang="en-US" sz="5400" b="1" i="1" dirty="0">
              <a:effectLst>
                <a:glow rad="127000">
                  <a:schemeClr val="tx1"/>
                </a:glow>
              </a:effectLst>
              <a:latin typeface="Arial" charset="0"/>
              <a:ea typeface="ＭＳ Ｐゴシック" charset="0"/>
              <a:cs typeface="ＭＳ Ｐゴシック" charset="0"/>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1105" y="2085974"/>
            <a:ext cx="160545" cy="100345"/>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19152" y="2136146"/>
            <a:ext cx="160545" cy="100345"/>
          </a:xfrm>
          <a:prstGeom prst="rect">
            <a:avLst/>
          </a:prstGeom>
        </p:spPr>
      </p:pic>
    </p:spTree>
    <p:extLst>
      <p:ext uri="{BB962C8B-B14F-4D97-AF65-F5344CB8AC3E}">
        <p14:creationId xmlns:p14="http://schemas.microsoft.com/office/powerpoint/2010/main" val="3026249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85"/>
            <a:ext cx="5678714" cy="685731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44571" y="116631"/>
            <a:ext cx="4499428" cy="3874797"/>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Death is permanent </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12:6). </a:t>
            </a:r>
          </a:p>
        </p:txBody>
      </p:sp>
      <p:pic>
        <p:nvPicPr>
          <p:cNvPr id="3" name="Picture 2"/>
          <p:cNvPicPr>
            <a:picLocks noChangeAspect="1"/>
          </p:cNvPicPr>
          <p:nvPr/>
        </p:nvPicPr>
        <p:blipFill>
          <a:blip r:embed="rId4"/>
          <a:stretch>
            <a:fillRect/>
          </a:stretch>
        </p:blipFill>
        <p:spPr>
          <a:xfrm>
            <a:off x="5080000" y="4318000"/>
            <a:ext cx="4064000" cy="2540000"/>
          </a:xfrm>
          <a:prstGeom prst="rect">
            <a:avLst/>
          </a:prstGeom>
        </p:spPr>
      </p:pic>
    </p:spTree>
    <p:extLst>
      <p:ext uri="{BB962C8B-B14F-4D97-AF65-F5344CB8AC3E}">
        <p14:creationId xmlns:p14="http://schemas.microsoft.com/office/powerpoint/2010/main" val="1982714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1434030" y="792266"/>
            <a:ext cx="8402709" cy="55346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741580" y="116632"/>
            <a:ext cx="5402419" cy="404800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"Yes</a:t>
            </a:r>
            <a:r>
              <a:rPr lang="en-US" sz="3600" b="1" dirty="0">
                <a:effectLst>
                  <a:glow rad="127000">
                    <a:schemeClr val="tx1"/>
                  </a:glow>
                </a:effectLst>
                <a:latin typeface="Arial" charset="0"/>
                <a:ea typeface="ＭＳ Ｐゴシック" charset="0"/>
                <a:cs typeface="ＭＳ Ｐゴシック" charset="0"/>
              </a:rPr>
              <a:t>, remember your Creator now while you are young, before the silver cord of life </a:t>
            </a:r>
            <a:r>
              <a:rPr lang="en-US" sz="3600" b="1" dirty="0" smtClean="0">
                <a:effectLst>
                  <a:glow rad="127000">
                    <a:schemeClr val="tx1"/>
                  </a:glow>
                </a:effectLst>
                <a:latin typeface="Arial" charset="0"/>
                <a:ea typeface="ＭＳ Ｐゴシック" charset="0"/>
                <a:cs typeface="ＭＳ Ｐゴシック" charset="0"/>
              </a:rPr>
              <a:t>snaps" (12:6a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92531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136" y="-6972"/>
            <a:ext cx="10177181" cy="68649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70790" y="4607609"/>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 golden bowl is </a:t>
            </a:r>
            <a:r>
              <a:rPr lang="en-US" sz="3600" b="1" dirty="0" smtClean="0">
                <a:effectLst>
                  <a:glow rad="127000">
                    <a:schemeClr val="tx1"/>
                  </a:glow>
                </a:effectLst>
                <a:latin typeface="Arial" charset="0"/>
                <a:ea typeface="ＭＳ Ｐゴシック" charset="0"/>
                <a:cs typeface="ＭＳ Ｐゴシック" charset="0"/>
              </a:rPr>
              <a:t>broken" (12:6b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03521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813"/>
            <a:ext cx="9144000" cy="68728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extLst/>
        </p:spPr>
        <p:txBody>
          <a:bodyPr anchor="t"/>
          <a:lstStyle/>
          <a:p>
            <a:pPr>
              <a:defRPr/>
            </a:pPr>
            <a:r>
              <a:rPr lang="en-US" sz="3600" b="1" dirty="0" smtClean="0">
                <a:effectLst>
                  <a:glow rad="431800">
                    <a:schemeClr val="tx1"/>
                  </a:glow>
                </a:effectLst>
                <a:latin typeface="Arial" charset="0"/>
                <a:ea typeface="ＭＳ Ｐゴシック" charset="0"/>
                <a:cs typeface="ＭＳ Ｐゴシック" charset="0"/>
              </a:rPr>
              <a:t>"Don</a:t>
            </a:r>
            <a:r>
              <a:rPr lang="fr-FR" sz="3600" b="1" dirty="0" smtClean="0">
                <a:effectLst>
                  <a:glow rad="431800">
                    <a:schemeClr val="tx1"/>
                  </a:glow>
                </a:effectLst>
                <a:latin typeface="Arial" charset="0"/>
                <a:ea typeface="ＭＳ Ｐゴシック" charset="0"/>
                <a:cs typeface="ＭＳ Ｐゴシック" charset="0"/>
              </a:rPr>
              <a:t>'</a:t>
            </a:r>
            <a:r>
              <a:rPr lang="en-US" sz="3600" b="1" dirty="0" smtClean="0">
                <a:effectLst>
                  <a:glow rad="431800">
                    <a:schemeClr val="tx1"/>
                  </a:glow>
                </a:effectLst>
                <a:latin typeface="Arial" charset="0"/>
                <a:ea typeface="ＭＳ Ｐゴシック" charset="0"/>
                <a:cs typeface="ＭＳ Ｐゴシック" charset="0"/>
              </a:rPr>
              <a:t>t </a:t>
            </a:r>
            <a:r>
              <a:rPr lang="en-US" sz="3600" b="1" dirty="0">
                <a:effectLst>
                  <a:glow rad="431800">
                    <a:schemeClr val="tx1"/>
                  </a:glow>
                </a:effectLst>
                <a:latin typeface="Arial" charset="0"/>
                <a:ea typeface="ＭＳ Ｐゴシック" charset="0"/>
                <a:cs typeface="ＭＳ Ｐゴシック" charset="0"/>
              </a:rPr>
              <a:t>wait until the water jar is smashed at the </a:t>
            </a:r>
            <a:r>
              <a:rPr lang="en-US" sz="3600" b="1" dirty="0" smtClean="0">
                <a:effectLst>
                  <a:glow rad="431800">
                    <a:schemeClr val="tx1"/>
                  </a:glow>
                </a:effectLst>
                <a:latin typeface="Arial" charset="0"/>
                <a:ea typeface="ＭＳ Ｐゴシック" charset="0"/>
                <a:cs typeface="ＭＳ Ｐゴシック" charset="0"/>
              </a:rPr>
              <a:t>spring" (12:6c </a:t>
            </a:r>
            <a:r>
              <a:rPr lang="en-US" sz="3200" b="1" dirty="0" smtClean="0">
                <a:effectLst>
                  <a:glow rad="431800">
                    <a:schemeClr val="tx1"/>
                  </a:glow>
                </a:effectLst>
                <a:latin typeface="Arial" charset="0"/>
                <a:ea typeface="ＭＳ Ｐゴシック" charset="0"/>
                <a:cs typeface="ＭＳ Ｐゴシック" charset="0"/>
              </a:rPr>
              <a:t>NLT</a:t>
            </a:r>
            <a:r>
              <a:rPr lang="en-US" sz="3600" b="1" dirty="0" smtClean="0">
                <a:effectLst>
                  <a:glow rad="431800">
                    <a:schemeClr val="tx1"/>
                  </a:glow>
                </a:effectLst>
                <a:latin typeface="Arial" charset="0"/>
                <a:ea typeface="ＭＳ Ｐゴシック" charset="0"/>
                <a:cs typeface="ＭＳ Ｐゴシック" charset="0"/>
              </a:rPr>
              <a:t>).</a:t>
            </a:r>
            <a:endParaRPr lang="en-US" sz="3600" b="1" dirty="0">
              <a:effectLst>
                <a:glow rad="4318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71483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460924" cy="4921899"/>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 pulley is broken at the </a:t>
            </a:r>
            <a:r>
              <a:rPr lang="en-US" sz="3600" b="1" dirty="0" smtClean="0">
                <a:effectLst>
                  <a:glow rad="127000">
                    <a:schemeClr val="tx1"/>
                  </a:glow>
                </a:effectLst>
                <a:latin typeface="Arial" charset="0"/>
                <a:ea typeface="ＭＳ Ｐゴシック" charset="0"/>
                <a:cs typeface="ＭＳ Ｐゴシック" charset="0"/>
              </a:rPr>
              <a:t>well"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(12:6d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568428" y="0"/>
            <a:ext cx="4564856" cy="6858000"/>
          </a:xfrm>
          <a:prstGeom prst="rect">
            <a:avLst/>
          </a:prstGeom>
        </p:spPr>
      </p:pic>
    </p:spTree>
    <p:extLst>
      <p:ext uri="{BB962C8B-B14F-4D97-AF65-F5344CB8AC3E}">
        <p14:creationId xmlns:p14="http://schemas.microsoft.com/office/powerpoint/2010/main" val="1467158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932" y="7775"/>
            <a:ext cx="9036496" cy="1661368"/>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At death the body and spirit go opposite ways to their origins (12:7)</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8000"/>
            <a:ext cx="9176774" cy="5080000"/>
          </a:xfrm>
          <a:prstGeom prst="rect">
            <a:avLst/>
          </a:prstGeom>
        </p:spPr>
      </p:pic>
    </p:spTree>
    <p:extLst>
      <p:ext uri="{BB962C8B-B14F-4D97-AF65-F5344CB8AC3E}">
        <p14:creationId xmlns:p14="http://schemas.microsoft.com/office/powerpoint/2010/main" val="1982714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467"/>
            <a:ext cx="9161929" cy="68495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16632"/>
            <a:ext cx="9144001" cy="1080797"/>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Adam came from dust (Gen. 2:7).</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315096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85948" y="4612394"/>
            <a:ext cx="6041571" cy="2245606"/>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then the dust will return to the </a:t>
            </a:r>
            <a:r>
              <a:rPr lang="en-US" sz="3600" b="1" dirty="0" smtClean="0">
                <a:effectLst>
                  <a:glow rad="127000">
                    <a:schemeClr val="tx1"/>
                  </a:glow>
                </a:effectLst>
                <a:latin typeface="Arial" charset="0"/>
                <a:ea typeface="ＭＳ Ｐゴシック" charset="0"/>
                <a:cs typeface="ＭＳ Ｐゴシック" charset="0"/>
              </a:rPr>
              <a:t>earth"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(12:7a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473200" y="-48988"/>
            <a:ext cx="7670800" cy="4203700"/>
          </a:xfrm>
          <a:prstGeom prst="rect">
            <a:avLst/>
          </a:prstGeom>
        </p:spPr>
      </p:pic>
      <p:pic>
        <p:nvPicPr>
          <p:cNvPr id="4" name="Picture 3"/>
          <p:cNvPicPr>
            <a:picLocks noChangeAspect="1"/>
          </p:cNvPicPr>
          <p:nvPr/>
        </p:nvPicPr>
        <p:blipFill>
          <a:blip r:embed="rId4"/>
          <a:stretch>
            <a:fillRect/>
          </a:stretch>
        </p:blipFill>
        <p:spPr>
          <a:xfrm>
            <a:off x="0" y="3111500"/>
            <a:ext cx="2997200" cy="3746500"/>
          </a:xfrm>
          <a:prstGeom prst="rect">
            <a:avLst/>
          </a:prstGeom>
        </p:spPr>
      </p:pic>
    </p:spTree>
    <p:extLst>
      <p:ext uri="{BB962C8B-B14F-4D97-AF65-F5344CB8AC3E}">
        <p14:creationId xmlns:p14="http://schemas.microsoft.com/office/powerpoint/2010/main" val="111010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6" y="-38455"/>
            <a:ext cx="9180286" cy="689645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02429" y="116632"/>
            <a:ext cx="6041571"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 spirit will return to God who gave </a:t>
            </a:r>
            <a:r>
              <a:rPr lang="en-US" sz="3600" b="1" dirty="0" smtClean="0">
                <a:effectLst>
                  <a:glow rad="127000">
                    <a:schemeClr val="tx1"/>
                  </a:glow>
                </a:effectLst>
                <a:latin typeface="Arial" charset="0"/>
                <a:ea typeface="ＭＳ Ｐゴシック" charset="0"/>
                <a:cs typeface="ＭＳ Ｐゴシック" charset="0"/>
              </a:rPr>
              <a:t>it"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(12:7b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8884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a:stretch/>
        </p:blipFill>
        <p:spPr>
          <a:xfrm>
            <a:off x="-26844" y="0"/>
            <a:ext cx="9170844" cy="6129180"/>
          </a:xfrm>
          <a:prstGeom prst="rect">
            <a:avLst/>
          </a:prstGeom>
        </p:spPr>
      </p:pic>
      <p:sp>
        <p:nvSpPr>
          <p:cNvPr id="8" name="Rectangle 2"/>
          <p:cNvSpPr txBox="1">
            <a:spLocks noChangeArrowheads="1"/>
          </p:cNvSpPr>
          <p:nvPr/>
        </p:nvSpPr>
        <p:spPr bwMode="auto">
          <a:xfrm>
            <a:off x="-53688" y="6129180"/>
            <a:ext cx="9144000" cy="7288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Ecclesiastes 11:7–12:7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3688" y="308430"/>
            <a:ext cx="9170844" cy="1103536"/>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Enjoy Your Youth</a:t>
            </a:r>
          </a:p>
        </p:txBody>
      </p:sp>
    </p:spTree>
    <p:extLst>
      <p:ext uri="{BB962C8B-B14F-4D97-AF65-F5344CB8AC3E}">
        <p14:creationId xmlns:p14="http://schemas.microsoft.com/office/powerpoint/2010/main" val="4010438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1" name="Rectangle 10"/>
          <p:cNvSpPr>
            <a:spLocks noGrp="1" noChangeArrowheads="1"/>
          </p:cNvSpPr>
          <p:nvPr>
            <p:ph type="ctrTitle"/>
          </p:nvPr>
        </p:nvSpPr>
        <p:spPr>
          <a:xfrm>
            <a:off x="685800" y="2057400"/>
            <a:ext cx="2895600" cy="1524000"/>
          </a:xfrm>
          <a:solidFill>
            <a:srgbClr val="CC0000"/>
          </a:solidFill>
        </p:spPr>
        <p:txBody>
          <a:bodyPr/>
          <a:lstStyle/>
          <a:p>
            <a:pPr>
              <a:defRPr/>
            </a:pPr>
            <a:r>
              <a:rPr lang="en-US" sz="4300" b="1" dirty="0" smtClean="0">
                <a:solidFill>
                  <a:srgbClr val="FFFF66"/>
                </a:solidFill>
                <a:latin typeface="Times New Roman" charset="0"/>
              </a:rPr>
              <a:t>It</a:t>
            </a:r>
            <a:r>
              <a:rPr lang="fr-FR" altLang="ja-JP" sz="4300" b="1" dirty="0" smtClean="0">
                <a:solidFill>
                  <a:srgbClr val="FFFF66"/>
                </a:solidFill>
                <a:latin typeface="Times New Roman" charset="0"/>
              </a:rPr>
              <a:t>'</a:t>
            </a:r>
            <a:r>
              <a:rPr lang="en-US" sz="4300" b="1" dirty="0" smtClean="0">
                <a:solidFill>
                  <a:srgbClr val="FFFF66"/>
                </a:solidFill>
                <a:latin typeface="Times New Roman" charset="0"/>
              </a:rPr>
              <a:t>s </a:t>
            </a:r>
            <a:r>
              <a:rPr lang="en-US" sz="4300" b="1" dirty="0">
                <a:solidFill>
                  <a:srgbClr val="FFFF66"/>
                </a:solidFill>
                <a:latin typeface="Times New Roman" charset="0"/>
              </a:rPr>
              <a:t>time for</a:t>
            </a:r>
          </a:p>
        </p:txBody>
      </p:sp>
      <p:sp>
        <p:nvSpPr>
          <p:cNvPr id="92163" name="Rectangle 3"/>
          <p:cNvSpPr>
            <a:spLocks noChangeArrowheads="1"/>
          </p:cNvSpPr>
          <p:nvPr/>
        </p:nvSpPr>
        <p:spPr bwMode="auto">
          <a:xfrm>
            <a:off x="4191000" y="2057400"/>
            <a:ext cx="4495800" cy="1600200"/>
          </a:xfrm>
          <a:prstGeom prst="rect">
            <a:avLst/>
          </a:prstGeom>
          <a:solidFill>
            <a:srgbClr val="66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endParaRPr lang="en-US" sz="15600" smtClean="0">
              <a:solidFill>
                <a:srgbClr val="000000"/>
              </a:solidFill>
              <a:latin typeface="Times New Roman" charset="0"/>
              <a:ea typeface="ＭＳ Ｐゴシック" charset="0"/>
              <a:cs typeface="ＭＳ Ｐゴシック" charset="0"/>
            </a:endParaRPr>
          </a:p>
        </p:txBody>
      </p:sp>
      <p:sp>
        <p:nvSpPr>
          <p:cNvPr id="92164" name="Line 4"/>
          <p:cNvSpPr>
            <a:spLocks noChangeShapeType="1"/>
          </p:cNvSpPr>
          <p:nvPr/>
        </p:nvSpPr>
        <p:spPr bwMode="auto">
          <a:xfrm flipH="1">
            <a:off x="381000" y="2895600"/>
            <a:ext cx="3657600" cy="7938"/>
          </a:xfrm>
          <a:prstGeom prst="line">
            <a:avLst/>
          </a:prstGeom>
          <a:noFill/>
          <a:ln w="47625" cmpd="thinThick">
            <a:solidFill>
              <a:schemeClr val="tx1"/>
            </a:solidFill>
            <a:round/>
            <a:headEnd type="triangle" w="med" len="lg"/>
            <a:tailEnd type="none" w="sm" len="sm"/>
          </a:ln>
          <a:extLst>
            <a:ext uri="{909E8E84-426E-40dd-AFC4-6F175D3DCCD1}">
              <a14:hiddenFill xmlns:a14="http://schemas.microsoft.com/office/drawing/2010/main">
                <a:noFill/>
              </a14:hiddenFill>
            </a:ext>
          </a:extLst>
        </p:spPr>
        <p:txBody>
          <a:bodyPr wrap="none" anchor="ctr"/>
          <a:lstStyle/>
          <a:p>
            <a:pPr algn="ctr" defTabSz="914400" eaLnBrk="0" fontAlgn="base" hangingPunct="0">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sp>
        <p:nvSpPr>
          <p:cNvPr id="92167" name="Text Box 7"/>
          <p:cNvSpPr txBox="1">
            <a:spLocks noChangeArrowheads="1"/>
          </p:cNvSpPr>
          <p:nvPr/>
        </p:nvSpPr>
        <p:spPr bwMode="auto">
          <a:xfrm>
            <a:off x="4114800" y="2514600"/>
            <a:ext cx="472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4000" smtClean="0">
                <a:solidFill>
                  <a:srgbClr val="FFFF66"/>
                </a:solidFill>
                <a:latin typeface="Arial Black" charset="0"/>
              </a:rPr>
              <a:t>ECCLESIASTES</a:t>
            </a:r>
            <a:endParaRPr lang="en-US" sz="3600" b="1" smtClean="0">
              <a:solidFill>
                <a:srgbClr val="FFFF66"/>
              </a:solidFill>
            </a:endParaRPr>
          </a:p>
        </p:txBody>
      </p:sp>
      <p:graphicFrame>
        <p:nvGraphicFramePr>
          <p:cNvPr id="461829" name="Object 2"/>
          <p:cNvGraphicFramePr>
            <a:graphicFrameLocks noChangeAspect="1"/>
          </p:cNvGraphicFramePr>
          <p:nvPr/>
        </p:nvGraphicFramePr>
        <p:xfrm>
          <a:off x="4114800" y="3429000"/>
          <a:ext cx="2689225" cy="1917700"/>
        </p:xfrm>
        <a:graphic>
          <a:graphicData uri="http://schemas.openxmlformats.org/presentationml/2006/ole">
            <mc:AlternateContent xmlns:mc="http://schemas.openxmlformats.org/markup-compatibility/2006">
              <mc:Choice xmlns:v="urn:schemas-microsoft-com:vml" Requires="v">
                <p:oleObj spid="_x0000_s49321" name="Clip" r:id="rId4" imgW="4013200" imgH="2857500" progId="MS_ClipArt_Gallery.2">
                  <p:embed/>
                </p:oleObj>
              </mc:Choice>
              <mc:Fallback>
                <p:oleObj name="Clip" r:id="rId4" imgW="4013200" imgH="28575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3429000"/>
                        <a:ext cx="2689225"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182762117"/>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33285" y="24385"/>
            <a:ext cx="7710714" cy="1369808"/>
          </a:xfrm>
          <a:effectLst/>
          <a:extLst/>
        </p:spPr>
        <p:txBody>
          <a:bodyPr/>
          <a:lstStyle/>
          <a:p>
            <a:pPr>
              <a:defRPr/>
            </a:pPr>
            <a:r>
              <a:rPr lang="en-US" sz="3600" b="1" dirty="0">
                <a:solidFill>
                  <a:srgbClr val="000000"/>
                </a:solidFill>
                <a:latin typeface="Arial" charset="0"/>
                <a:ea typeface="ＭＳ Ｐゴシック" charset="0"/>
                <a:cs typeface="ＭＳ Ｐゴシック" charset="0"/>
              </a:rPr>
              <a:t>The way </a:t>
            </a:r>
            <a:r>
              <a:rPr lang="en-US" sz="3600" b="1" dirty="0" smtClean="0">
                <a:solidFill>
                  <a:srgbClr val="000000"/>
                </a:solidFill>
                <a:latin typeface="Arial" charset="0"/>
                <a:ea typeface="ＭＳ Ｐゴシック" charset="0"/>
                <a:cs typeface="ＭＳ Ｐゴシック" charset="0"/>
              </a:rPr>
              <a:t>to enjoy your youth</a:t>
            </a:r>
            <a:br>
              <a:rPr lang="en-US" sz="3600" b="1" dirty="0" smtClean="0">
                <a:solidFill>
                  <a:srgbClr val="000000"/>
                </a:solidFill>
                <a:latin typeface="Arial" charset="0"/>
                <a:ea typeface="ＭＳ Ｐゴシック" charset="0"/>
                <a:cs typeface="ＭＳ Ｐゴシック" charset="0"/>
              </a:rPr>
            </a:br>
            <a:r>
              <a:rPr lang="en-US" sz="3600" b="1" dirty="0" smtClean="0">
                <a:solidFill>
                  <a:srgbClr val="000000"/>
                </a:solidFill>
                <a:latin typeface="Arial" charset="0"/>
                <a:ea typeface="ＭＳ Ｐゴシック" charset="0"/>
                <a:cs typeface="ＭＳ Ｐゴシック" charset="0"/>
              </a:rPr>
              <a:t>is </a:t>
            </a:r>
            <a:r>
              <a:rPr lang="en-US" sz="3600" b="1" dirty="0">
                <a:solidFill>
                  <a:srgbClr val="000000"/>
                </a:solidFill>
                <a:latin typeface="Arial" charset="0"/>
                <a:ea typeface="ＭＳ Ｐゴシック" charset="0"/>
                <a:cs typeface="ＭＳ Ｐゴシック" charset="0"/>
              </a:rPr>
              <a:t>to </a:t>
            </a:r>
            <a:r>
              <a:rPr lang="en-US" b="1" dirty="0">
                <a:solidFill>
                  <a:srgbClr val="660066"/>
                </a:solidFill>
                <a:latin typeface="Arial" charset="0"/>
                <a:ea typeface="ＭＳ Ｐゴシック" charset="0"/>
                <a:cs typeface="ＭＳ Ｐゴシック" charset="0"/>
              </a:rPr>
              <a:t>honor God</a:t>
            </a:r>
            <a:r>
              <a:rPr lang="en-US" sz="3600" b="1" dirty="0">
                <a:solidFill>
                  <a:srgbClr val="000000"/>
                </a:solidFill>
                <a:latin typeface="Arial" charset="0"/>
                <a:ea typeface="ＭＳ Ｐゴシック" charset="0"/>
                <a:cs typeface="ＭＳ Ｐゴシック" charset="0"/>
              </a:rPr>
              <a:t> </a:t>
            </a:r>
            <a:endParaRPr lang="en-US" sz="36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rot="16200000">
            <a:off x="-2253143" y="3267831"/>
            <a:ext cx="57694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6000" b="1" dirty="0" smtClean="0">
                <a:solidFill>
                  <a:srgbClr val="000000"/>
                </a:solidFill>
                <a:latin typeface="Arial"/>
                <a:cs typeface="Arial"/>
              </a:rPr>
              <a:t>Main Idea</a:t>
            </a:r>
            <a:endParaRPr lang="en-US" sz="6000" b="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1528870" y="1421503"/>
            <a:ext cx="7474858" cy="5307149"/>
          </a:xfrm>
          <a:prstGeom prst="rect">
            <a:avLst/>
          </a:prstGeom>
        </p:spPr>
      </p:pic>
    </p:spTree>
    <p:extLst>
      <p:ext uri="{BB962C8B-B14F-4D97-AF65-F5344CB8AC3E}">
        <p14:creationId xmlns:p14="http://schemas.microsoft.com/office/powerpoint/2010/main" val="1528637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615270"/>
          </a:xfrm>
          <a:prstGeom prst="rect">
            <a:avLst/>
          </a:prstGeom>
        </p:spPr>
      </p:pic>
      <p:sp>
        <p:nvSpPr>
          <p:cNvPr id="900098" name="Rectangle 2"/>
          <p:cNvSpPr>
            <a:spLocks noGrp="1" noChangeArrowheads="1"/>
          </p:cNvSpPr>
          <p:nvPr>
            <p:ph type="ctrTitle"/>
          </p:nvPr>
        </p:nvSpPr>
        <p:spPr>
          <a:xfrm>
            <a:off x="0" y="6686980"/>
            <a:ext cx="9144000" cy="9939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Life has three stages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804052"/>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Youth</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0-30</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515429" y="4275770"/>
            <a:ext cx="3628572"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5400" b="1" dirty="0" smtClean="0">
                <a:effectLst>
                  <a:glow rad="127000">
                    <a:schemeClr val="tx1"/>
                  </a:glow>
                </a:effectLst>
                <a:latin typeface="Arial" charset="0"/>
                <a:ea typeface="ＭＳ Ｐゴシック" charset="0"/>
                <a:cs typeface="ＭＳ Ｐゴシック" charset="0"/>
              </a:rPr>
              <a:t>Eccl. 11:7</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–12:7</a:t>
            </a:r>
            <a:endParaRPr lang="en-US" sz="5400" b="1" dirty="0">
              <a:effectLst>
                <a:glow rad="1270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256" y="3793165"/>
            <a:ext cx="2973784" cy="21439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00"/>
                </a:solidFill>
                <a:effectLst>
                  <a:glow rad="127000">
                    <a:schemeClr val="tx1"/>
                  </a:glow>
                </a:effectLst>
                <a:latin typeface="Arial" charset="0"/>
                <a:ea typeface="ＭＳ Ｐゴシック" charset="0"/>
                <a:cs typeface="ＭＳ Ｐゴシック" charset="0"/>
              </a:rPr>
              <a:t>Youth</a:t>
            </a:r>
            <a:br>
              <a:rPr lang="en-US" sz="5400" b="1" dirty="0" smtClean="0">
                <a:solidFill>
                  <a:srgbClr val="FFFF00"/>
                </a:solidFill>
                <a:effectLst>
                  <a:glow rad="127000">
                    <a:schemeClr val="tx1"/>
                  </a:glow>
                </a:effectLst>
                <a:latin typeface="Arial" charset="0"/>
                <a:ea typeface="ＭＳ Ｐゴシック" charset="0"/>
                <a:cs typeface="ＭＳ Ｐゴシック" charset="0"/>
              </a:rPr>
            </a:br>
            <a:r>
              <a:rPr lang="en-US" sz="5400" b="1" dirty="0" smtClean="0">
                <a:solidFill>
                  <a:srgbClr val="FFFF00"/>
                </a:solidFill>
                <a:effectLst>
                  <a:glow rad="127000">
                    <a:schemeClr val="tx1"/>
                  </a:glow>
                </a:effectLst>
                <a:latin typeface="Arial" charset="0"/>
                <a:ea typeface="ＭＳ Ｐゴシック" charset="0"/>
                <a:cs typeface="ＭＳ Ｐゴシック" charset="0"/>
              </a:rPr>
              <a:t>0-30</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grpSp>
        <p:nvGrpSpPr>
          <p:cNvPr id="3" name="Group 2"/>
          <p:cNvGrpSpPr/>
          <p:nvPr/>
        </p:nvGrpSpPr>
        <p:grpSpPr>
          <a:xfrm>
            <a:off x="-9953" y="2334712"/>
            <a:ext cx="5776577" cy="4523288"/>
            <a:chOff x="-9953" y="2334712"/>
            <a:chExt cx="5776577" cy="4523288"/>
          </a:xfrm>
        </p:grpSpPr>
        <p:pic>
          <p:nvPicPr>
            <p:cNvPr id="2" name="Picture 1"/>
            <p:cNvPicPr>
              <a:picLocks noChangeAspect="1"/>
            </p:cNvPicPr>
            <p:nvPr/>
          </p:nvPicPr>
          <p:blipFill>
            <a:blip r:embed="rId4"/>
            <a:stretch>
              <a:fillRect/>
            </a:stretch>
          </p:blipFill>
          <p:spPr>
            <a:xfrm>
              <a:off x="941783" y="2334712"/>
              <a:ext cx="4824841" cy="4523288"/>
            </a:xfrm>
            <a:prstGeom prst="rect">
              <a:avLst/>
            </a:prstGeom>
          </p:spPr>
        </p:pic>
        <p:sp>
          <p:nvSpPr>
            <p:cNvPr id="12" name="Rectangle 2"/>
            <p:cNvSpPr txBox="1">
              <a:spLocks noChangeArrowheads="1"/>
            </p:cNvSpPr>
            <p:nvPr/>
          </p:nvSpPr>
          <p:spPr bwMode="auto">
            <a:xfrm>
              <a:off x="-9953" y="3124170"/>
              <a:ext cx="3089703" cy="32702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673100">
                      <a:schemeClr val="tx1"/>
                    </a:glow>
                  </a:effectLst>
                  <a:latin typeface="Arial" charset="0"/>
                  <a:ea typeface="ＭＳ Ｐゴシック" charset="0"/>
                  <a:cs typeface="ＭＳ Ｐゴシック" charset="0"/>
                </a:rPr>
                <a:t>Focus </a:t>
              </a:r>
              <a:br>
                <a:rPr lang="en-US" sz="5400" b="1" dirty="0" smtClean="0">
                  <a:effectLst>
                    <a:glow rad="673100">
                      <a:schemeClr val="tx1"/>
                    </a:glow>
                  </a:effectLst>
                  <a:latin typeface="Arial" charset="0"/>
                  <a:ea typeface="ＭＳ Ｐゴシック" charset="0"/>
                  <a:cs typeface="ＭＳ Ｐゴシック" charset="0"/>
                </a:rPr>
              </a:br>
              <a:r>
                <a:rPr lang="en-US" sz="5400" b="1" dirty="0" smtClean="0">
                  <a:effectLst>
                    <a:glow rad="673100">
                      <a:schemeClr val="tx1"/>
                    </a:glow>
                  </a:effectLst>
                  <a:latin typeface="Arial" charset="0"/>
                  <a:ea typeface="ＭＳ Ｐゴシック" charset="0"/>
                  <a:cs typeface="ＭＳ Ｐゴシック" charset="0"/>
                </a:rPr>
                <a:t>on 2 pursuits</a:t>
              </a:r>
              <a:endParaRPr lang="en-US" sz="5400" b="1" dirty="0">
                <a:effectLst>
                  <a:glow rad="673100">
                    <a:schemeClr val="tx1"/>
                  </a:glow>
                </a:effectLst>
                <a:latin typeface="Arial" charset="0"/>
                <a:ea typeface="ＭＳ Ｐゴシック" charset="0"/>
                <a:cs typeface="ＭＳ Ｐゴシック" charset="0"/>
              </a:endParaRPr>
            </a:p>
          </p:txBody>
        </p:sp>
      </p:grpSp>
      <p:sp>
        <p:nvSpPr>
          <p:cNvPr id="10" name="Down Arrow 9"/>
          <p:cNvSpPr/>
          <p:nvPr/>
        </p:nvSpPr>
        <p:spPr bwMode="auto">
          <a:xfrm rot="2996946">
            <a:off x="1644651" y="1099292"/>
            <a:ext cx="1814914" cy="217702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2"/>
          <p:cNvSpPr txBox="1">
            <a:spLocks noChangeArrowheads="1"/>
          </p:cNvSpPr>
          <p:nvPr/>
        </p:nvSpPr>
        <p:spPr bwMode="auto">
          <a:xfrm>
            <a:off x="2267857" y="0"/>
            <a:ext cx="6898676" cy="2334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673100">
                    <a:schemeClr val="tx1"/>
                  </a:glow>
                </a:effectLst>
                <a:latin typeface="Arial" charset="0"/>
                <a:ea typeface="ＭＳ Ｐゴシック" charset="0"/>
                <a:cs typeface="ＭＳ Ｐゴシック" charset="0"/>
              </a:rPr>
              <a:t>What should youth </a:t>
            </a:r>
            <a:r>
              <a:rPr lang="en-US" sz="5400" b="1" dirty="0" smtClean="0">
                <a:solidFill>
                  <a:srgbClr val="FFFF00"/>
                </a:solidFill>
                <a:effectLst>
                  <a:glow rad="673100">
                    <a:schemeClr val="tx1"/>
                  </a:glow>
                </a:effectLst>
                <a:latin typeface="Arial" charset="0"/>
                <a:ea typeface="ＭＳ Ｐゴシック" charset="0"/>
                <a:cs typeface="ＭＳ Ｐゴシック" charset="0"/>
              </a:rPr>
              <a:t>pursue</a:t>
            </a:r>
            <a:r>
              <a:rPr lang="en-US" sz="5400" b="1" dirty="0" smtClean="0">
                <a:effectLst>
                  <a:glow rad="673100">
                    <a:schemeClr val="tx1"/>
                  </a:glow>
                </a:effectLst>
                <a:latin typeface="Arial" charset="0"/>
                <a:ea typeface="ＭＳ Ｐゴシック" charset="0"/>
                <a:cs typeface="ＭＳ Ｐゴシック" charset="0"/>
              </a:rPr>
              <a:t> in life?</a:t>
            </a:r>
            <a:endParaRPr lang="en-US" sz="5400" b="1" dirty="0">
              <a:effectLst>
                <a:glow rad="6731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375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a:extLst/>
        </p:spPr>
        <p:txBody>
          <a:bodyPr/>
          <a:lstStyle/>
          <a:p>
            <a:pPr marL="798513" indent="-798513" algn="l">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smtClean="0">
                <a:solidFill>
                  <a:srgbClr val="FFFF00"/>
                </a:solidFill>
                <a:effectLst>
                  <a:glow rad="127000">
                    <a:schemeClr val="tx1"/>
                  </a:glow>
                </a:effectLst>
                <a:latin typeface="Arial" charset="0"/>
                <a:ea typeface="ＭＳ Ｐゴシック" charset="0"/>
                <a:cs typeface="ＭＳ Ｐゴシック" charset="0"/>
              </a:rPr>
              <a:t>Enjoy </a:t>
            </a:r>
            <a:r>
              <a:rPr lang="en-US" sz="4800" b="1" dirty="0">
                <a:solidFill>
                  <a:srgbClr val="FFFF00"/>
                </a:solidFill>
                <a:effectLst>
                  <a:glow rad="127000">
                    <a:schemeClr val="tx1"/>
                  </a:glow>
                </a:effectLst>
                <a:latin typeface="Arial" charset="0"/>
                <a:ea typeface="ＭＳ Ｐゴシック" charset="0"/>
                <a:cs typeface="ＭＳ Ｐゴシック" charset="0"/>
              </a:rPr>
              <a:t>life</a:t>
            </a:r>
            <a:r>
              <a:rPr lang="en-US" sz="4800" b="1" dirty="0">
                <a:effectLst>
                  <a:glow rad="127000">
                    <a:schemeClr val="tx1"/>
                  </a:glow>
                </a:effectLst>
                <a:latin typeface="Arial" charset="0"/>
                <a:ea typeface="ＭＳ Ｐゴシック" charset="0"/>
                <a:cs typeface="ＭＳ Ｐゴシック" charset="0"/>
              </a:rPr>
              <a:t> now before judgment and death comes (11:7-10)</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9479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8300"/>
            <a:ext cx="9144000" cy="6112184"/>
          </a:xfrm>
          <a:prstGeom prst="rect">
            <a:avLst/>
          </a:prstGeom>
        </p:spPr>
      </p:pic>
      <p:sp>
        <p:nvSpPr>
          <p:cNvPr id="900098" name="Rectangle 2"/>
          <p:cNvSpPr>
            <a:spLocks noGrp="1" noChangeArrowheads="1"/>
          </p:cNvSpPr>
          <p:nvPr>
            <p:ph type="ctrTitle"/>
          </p:nvPr>
        </p:nvSpPr>
        <p:spPr>
          <a:xfrm>
            <a:off x="0" y="3789040"/>
            <a:ext cx="9144000" cy="2951584"/>
          </a:xfrm>
          <a:effectLst>
            <a:outerShdw blurRad="63500" dist="35921" dir="2700000" algn="ctr" rotWithShape="0">
              <a:schemeClr val="tx2">
                <a:alpha val="74998"/>
              </a:schemeClr>
            </a:outerShdw>
          </a:effectLst>
          <a:extLst/>
        </p:spPr>
        <p:txBody>
          <a:bodyPr/>
          <a:lstStyle/>
          <a:p>
            <a:pPr marL="798513" indent="-798513" algn="l">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Honor God</a:t>
            </a:r>
            <a:r>
              <a:rPr lang="en-US" sz="4800" b="1" dirty="0">
                <a:effectLst>
                  <a:glow rad="127000">
                    <a:schemeClr val="tx1"/>
                  </a:glow>
                </a:effectLst>
                <a:latin typeface="Arial" charset="0"/>
                <a:ea typeface="ＭＳ Ｐゴシック" charset="0"/>
                <a:cs typeface="ＭＳ Ｐゴシック" charset="0"/>
              </a:rPr>
              <a:t> as Creator before you grow old and die (12:1-7</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255179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821" y="5994918"/>
            <a:ext cx="9036496" cy="863082"/>
          </a:xfrm>
          <a:effectLst>
            <a:outerShdw blurRad="63500" dist="35921" dir="2700000" algn="ctr" rotWithShape="0">
              <a:schemeClr val="tx2">
                <a:alpha val="74998"/>
              </a:schemeClr>
            </a:outerShdw>
          </a:effectLst>
          <a:extLst/>
        </p:spPr>
        <p:txBody>
          <a:bodyPr anchor="t"/>
          <a:lstStyle/>
          <a:p>
            <a:pPr algn="r">
              <a:defRPr/>
            </a:pPr>
            <a:r>
              <a:rPr lang="en-US" sz="3600" b="1" dirty="0" smtClean="0">
                <a:effectLst>
                  <a:glow rad="127000">
                    <a:schemeClr val="tx1"/>
                  </a:glow>
                </a:effectLst>
                <a:latin typeface="Arial" charset="0"/>
                <a:ea typeface="ＭＳ Ｐゴシック" charset="0"/>
                <a:cs typeface="ＭＳ Ｐゴシック" charset="0"/>
              </a:rPr>
              <a:t>We all are terminal.</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0821" y="-18144"/>
            <a:ext cx="9184821" cy="4898571"/>
          </a:xfrm>
          <a:prstGeom prst="rect">
            <a:avLst/>
          </a:prstGeom>
        </p:spPr>
      </p:pic>
      <p:sp>
        <p:nvSpPr>
          <p:cNvPr id="5" name="Rectangle 2"/>
          <p:cNvSpPr txBox="1">
            <a:spLocks noChangeArrowheads="1"/>
          </p:cNvSpPr>
          <p:nvPr/>
        </p:nvSpPr>
        <p:spPr bwMode="auto">
          <a:xfrm>
            <a:off x="0" y="0"/>
            <a:ext cx="9144000" cy="5435641"/>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spc="-100" dirty="0" smtClean="0">
                <a:solidFill>
                  <a:srgbClr val="000000"/>
                </a:solidFill>
                <a:effectLst/>
                <a:latin typeface="Times New Roman"/>
                <a:ea typeface="ＭＳ Ｐゴシック" charset="0"/>
                <a:cs typeface="Times New Roman"/>
              </a:rPr>
              <a:t>Old people at weddings always poke me and say, “You’re next.”  So, </a:t>
            </a:r>
            <a:r>
              <a:rPr lang="en-US" sz="4800" b="1" spc="-100" dirty="0" smtClean="0">
                <a:solidFill>
                  <a:srgbClr val="000000"/>
                </a:solidFill>
                <a:effectLst/>
                <a:latin typeface="Times New Roman"/>
                <a:ea typeface="ＭＳ Ｐゴシック" charset="0"/>
                <a:cs typeface="Times New Roman"/>
              </a:rPr>
              <a:t>I started </a:t>
            </a:r>
            <a:r>
              <a:rPr lang="en-US" sz="4800" b="1" spc="-100" dirty="0">
                <a:solidFill>
                  <a:srgbClr val="000000"/>
                </a:solidFill>
                <a:effectLst/>
                <a:latin typeface="Times New Roman"/>
                <a:ea typeface="ＭＳ Ｐゴシック" charset="0"/>
                <a:cs typeface="Times New Roman"/>
              </a:rPr>
              <a:t>d</a:t>
            </a:r>
            <a:r>
              <a:rPr lang="en-US" sz="4800" b="1" spc="-100" dirty="0" smtClean="0">
                <a:solidFill>
                  <a:srgbClr val="000000"/>
                </a:solidFill>
                <a:effectLst/>
                <a:latin typeface="Times New Roman"/>
                <a:ea typeface="ＭＳ Ｐゴシック" charset="0"/>
                <a:cs typeface="Times New Roman"/>
              </a:rPr>
              <a:t>oing the same thing </a:t>
            </a:r>
            <a:br>
              <a:rPr lang="en-US" sz="4800" b="1" spc="-100" dirty="0" smtClean="0">
                <a:solidFill>
                  <a:srgbClr val="000000"/>
                </a:solidFill>
                <a:effectLst/>
                <a:latin typeface="Times New Roman"/>
                <a:ea typeface="ＭＳ Ｐゴシック" charset="0"/>
                <a:cs typeface="Times New Roman"/>
              </a:rPr>
            </a:br>
            <a:r>
              <a:rPr lang="en-US" sz="7200" b="1" spc="-100" dirty="0" smtClean="0">
                <a:solidFill>
                  <a:srgbClr val="000000"/>
                </a:solidFill>
                <a:effectLst/>
                <a:latin typeface="Times New Roman"/>
                <a:ea typeface="ＭＳ Ｐゴシック" charset="0"/>
                <a:cs typeface="Times New Roman"/>
              </a:rPr>
              <a:t>to them at funerals.</a:t>
            </a:r>
            <a:endParaRPr lang="en-US" sz="7200" b="1" spc="-100" dirty="0">
              <a:solidFill>
                <a:srgbClr val="000000"/>
              </a:solidFill>
              <a:effectLst/>
              <a:latin typeface="Times New Roman"/>
              <a:ea typeface="ＭＳ Ｐゴシック" charset="0"/>
              <a:cs typeface="Times New Roman"/>
            </a:endParaRPr>
          </a:p>
        </p:txBody>
      </p:sp>
    </p:spTree>
    <p:extLst>
      <p:ext uri="{BB962C8B-B14F-4D97-AF65-F5344CB8AC3E}">
        <p14:creationId xmlns:p14="http://schemas.microsoft.com/office/powerpoint/2010/main" val="16192112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1614715"/>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3200" b="1" dirty="0">
                <a:effectLst>
                  <a:glow rad="546100">
                    <a:schemeClr val="tx1"/>
                  </a:glow>
                </a:effectLst>
                <a:latin typeface="Arial" charset="0"/>
                <a:ea typeface="ＭＳ Ｐゴシック" charset="0"/>
                <a:cs typeface="ＭＳ Ｐゴシック" charset="0"/>
              </a:rPr>
              <a:t>A palliative </a:t>
            </a:r>
            <a:r>
              <a:rPr lang="en-US" sz="3200" b="1" dirty="0" smtClean="0">
                <a:effectLst>
                  <a:glow rad="546100">
                    <a:schemeClr val="tx1"/>
                  </a:glow>
                </a:effectLst>
                <a:latin typeface="Arial" charset="0"/>
                <a:ea typeface="ＭＳ Ｐゴシック" charset="0"/>
                <a:cs typeface="ＭＳ Ｐゴシック" charset="0"/>
              </a:rPr>
              <a:t>care nurse sums up "The </a:t>
            </a:r>
            <a:r>
              <a:rPr lang="en-US" sz="3200" b="1" dirty="0">
                <a:effectLst>
                  <a:glow rad="546100">
                    <a:schemeClr val="tx1"/>
                  </a:glow>
                </a:effectLst>
                <a:latin typeface="Arial" charset="0"/>
                <a:ea typeface="ＭＳ Ｐゴシック" charset="0"/>
                <a:cs typeface="ＭＳ Ｐゴシック" charset="0"/>
              </a:rPr>
              <a:t>Top Five Regrets People Make on Their </a:t>
            </a:r>
            <a:r>
              <a:rPr lang="en-US" sz="3200" b="1" dirty="0" smtClean="0">
                <a:effectLst>
                  <a:glow rad="546100">
                    <a:schemeClr val="tx1"/>
                  </a:glow>
                </a:effectLst>
                <a:latin typeface="Arial" charset="0"/>
                <a:ea typeface="ＭＳ Ｐゴシック" charset="0"/>
                <a:cs typeface="ＭＳ Ｐゴシック" charset="0"/>
              </a:rPr>
              <a:t>Deathbed" </a:t>
            </a:r>
            <a:endParaRPr lang="en-US" sz="3200" b="1" dirty="0">
              <a:effectLst>
                <a:glow rad="5461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1614715"/>
            <a:ext cx="9144000" cy="5460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4513" indent="-544513" algn="l">
              <a:buFont typeface="+mj-lt"/>
              <a:buAutoNum type="arabicPeriod"/>
              <a:defRPr/>
            </a:pPr>
            <a:r>
              <a:rPr lang="en-US" sz="3600" b="1" dirty="0">
                <a:effectLst>
                  <a:glow rad="254000">
                    <a:schemeClr val="tx1"/>
                  </a:glow>
                </a:effectLst>
                <a:latin typeface="Arial" charset="0"/>
                <a:ea typeface="ＭＳ Ｐゴシック" charset="0"/>
                <a:cs typeface="ＭＳ Ｐゴシック" charset="0"/>
              </a:rPr>
              <a:t>I wish </a:t>
            </a:r>
            <a:r>
              <a:rPr lang="en-US" sz="3600" b="1" dirty="0" smtClean="0">
                <a:effectLst>
                  <a:glow rad="254000">
                    <a:schemeClr val="tx1"/>
                  </a:glow>
                </a:effectLst>
                <a:latin typeface="Arial" charset="0"/>
                <a:ea typeface="ＭＳ Ｐゴシック" charset="0"/>
                <a:cs typeface="ＭＳ Ｐゴシック" charset="0"/>
              </a:rPr>
              <a:t>I </a:t>
            </a:r>
            <a:r>
              <a:rPr lang="en-US" sz="3600" b="1" dirty="0">
                <a:effectLst>
                  <a:glow rad="254000">
                    <a:schemeClr val="tx1"/>
                  </a:glow>
                </a:effectLst>
                <a:latin typeface="Arial" charset="0"/>
                <a:ea typeface="ＭＳ Ｐゴシック" charset="0"/>
                <a:cs typeface="ＭＳ Ｐゴシック" charset="0"/>
              </a:rPr>
              <a:t>had the courage to live a life true to myself, not the life others expected of </a:t>
            </a:r>
            <a:r>
              <a:rPr lang="en-US" sz="3600" b="1" dirty="0" smtClean="0">
                <a:effectLst>
                  <a:glow rad="254000">
                    <a:schemeClr val="tx1"/>
                  </a:glow>
                </a:effectLst>
                <a:latin typeface="Arial" charset="0"/>
                <a:ea typeface="ＭＳ Ｐゴシック" charset="0"/>
                <a:cs typeface="ＭＳ Ｐゴシック" charset="0"/>
              </a:rPr>
              <a:t>me.</a:t>
            </a:r>
          </a:p>
          <a:p>
            <a:pPr marL="544513" indent="-544513" algn="l">
              <a:buFont typeface="+mj-lt"/>
              <a:buAutoNum type="arabicPeriod"/>
              <a:defRPr/>
            </a:pPr>
            <a:r>
              <a:rPr lang="en-US" sz="3600" b="1" dirty="0" smtClean="0">
                <a:effectLst>
                  <a:glow rad="254000">
                    <a:schemeClr val="tx1"/>
                  </a:glow>
                </a:effectLst>
                <a:latin typeface="Arial" charset="0"/>
                <a:ea typeface="ＭＳ Ｐゴシック" charset="0"/>
                <a:cs typeface="ＭＳ Ｐゴシック" charset="0"/>
              </a:rPr>
              <a:t>I wish I </a:t>
            </a:r>
            <a:r>
              <a:rPr lang="en-US" sz="3600" b="1" dirty="0" err="1" smtClean="0">
                <a:effectLst>
                  <a:glow rad="254000">
                    <a:schemeClr val="tx1"/>
                  </a:glow>
                </a:effectLst>
                <a:latin typeface="Arial" charset="0"/>
                <a:ea typeface="ＭＳ Ｐゴシック" charset="0"/>
                <a:cs typeface="ＭＳ Ｐゴシック" charset="0"/>
              </a:rPr>
              <a:t>didn</a:t>
            </a:r>
            <a:r>
              <a:rPr lang="fr-FR" sz="3600" b="1" dirty="0" smtClean="0">
                <a:effectLst>
                  <a:glow rad="254000">
                    <a:schemeClr val="tx1"/>
                  </a:glow>
                </a:effectLst>
                <a:latin typeface="Arial" charset="0"/>
                <a:ea typeface="ＭＳ Ｐゴシック" charset="0"/>
                <a:cs typeface="ＭＳ Ｐゴシック" charset="0"/>
              </a:rPr>
              <a:t>'</a:t>
            </a:r>
            <a:r>
              <a:rPr lang="en-US" sz="3600" b="1" dirty="0" smtClean="0">
                <a:effectLst>
                  <a:glow rad="254000">
                    <a:schemeClr val="tx1"/>
                  </a:glow>
                </a:effectLst>
                <a:latin typeface="Arial" charset="0"/>
                <a:ea typeface="ＭＳ Ｐゴシック" charset="0"/>
                <a:cs typeface="ＭＳ Ｐゴシック" charset="0"/>
              </a:rPr>
              <a:t>t work so hard.</a:t>
            </a:r>
          </a:p>
          <a:p>
            <a:pPr marL="544513" indent="-544513" algn="l">
              <a:buFont typeface="+mj-lt"/>
              <a:buAutoNum type="arabicPeriod"/>
              <a:defRPr/>
            </a:pPr>
            <a:r>
              <a:rPr lang="en-US" sz="3600" b="1" dirty="0">
                <a:effectLst>
                  <a:glow rad="254000">
                    <a:schemeClr val="tx1"/>
                  </a:glow>
                </a:effectLst>
                <a:latin typeface="Arial" charset="0"/>
                <a:ea typeface="ＭＳ Ｐゴシック" charset="0"/>
                <a:cs typeface="ＭＳ Ｐゴシック" charset="0"/>
              </a:rPr>
              <a:t>I</a:t>
            </a:r>
            <a:r>
              <a:rPr lang="en-US" sz="3600" b="1" dirty="0" smtClean="0">
                <a:effectLst>
                  <a:glow rad="254000">
                    <a:schemeClr val="tx1"/>
                  </a:glow>
                </a:effectLst>
                <a:ea typeface="ＭＳ Ｐゴシック" charset="0"/>
                <a:cs typeface="ＭＳ Ｐゴシック" charset="0"/>
              </a:rPr>
              <a:t> </a:t>
            </a:r>
            <a:r>
              <a:rPr lang="en-US" sz="3600" b="1" dirty="0">
                <a:effectLst>
                  <a:glow rad="254000">
                    <a:schemeClr val="tx1"/>
                  </a:glow>
                </a:effectLst>
                <a:ea typeface="ＭＳ Ｐゴシック" charset="0"/>
                <a:cs typeface="ＭＳ Ｐゴシック" charset="0"/>
              </a:rPr>
              <a:t>wish </a:t>
            </a:r>
            <a:r>
              <a:rPr lang="en-US" sz="3600" b="1" dirty="0" smtClean="0">
                <a:effectLst>
                  <a:glow rad="254000">
                    <a:schemeClr val="tx1"/>
                  </a:glow>
                </a:effectLst>
                <a:ea typeface="ＭＳ Ｐゴシック" charset="0"/>
                <a:cs typeface="ＭＳ Ｐゴシック" charset="0"/>
              </a:rPr>
              <a:t>I </a:t>
            </a:r>
            <a:r>
              <a:rPr lang="en-US" sz="3600" b="1" dirty="0">
                <a:effectLst>
                  <a:glow rad="254000">
                    <a:schemeClr val="tx1"/>
                  </a:glow>
                </a:effectLst>
                <a:ea typeface="ＭＳ Ｐゴシック" charset="0"/>
                <a:cs typeface="ＭＳ Ｐゴシック" charset="0"/>
              </a:rPr>
              <a:t>had the courage to express my </a:t>
            </a:r>
            <a:r>
              <a:rPr lang="en-US" sz="3600" b="1" dirty="0" smtClean="0">
                <a:effectLst>
                  <a:glow rad="254000">
                    <a:schemeClr val="tx1"/>
                  </a:glow>
                </a:effectLst>
                <a:ea typeface="ＭＳ Ｐゴシック" charset="0"/>
                <a:cs typeface="ＭＳ Ｐゴシック" charset="0"/>
              </a:rPr>
              <a:t>feelings.</a:t>
            </a:r>
          </a:p>
          <a:p>
            <a:pPr marL="544513" indent="-544513" algn="l">
              <a:buFont typeface="+mj-lt"/>
              <a:buAutoNum type="arabicPeriod"/>
              <a:defRPr/>
            </a:pPr>
            <a:r>
              <a:rPr lang="en-US" sz="3600" b="1" dirty="0" smtClean="0">
                <a:effectLst>
                  <a:glow rad="254000">
                    <a:schemeClr val="tx1"/>
                  </a:glow>
                </a:effectLst>
                <a:ea typeface="ＭＳ Ｐゴシック" charset="0"/>
                <a:cs typeface="ＭＳ Ｐゴシック" charset="0"/>
              </a:rPr>
              <a:t>I </a:t>
            </a:r>
            <a:r>
              <a:rPr lang="en-US" sz="3600" b="1" dirty="0">
                <a:effectLst>
                  <a:glow rad="254000">
                    <a:schemeClr val="tx1"/>
                  </a:glow>
                </a:effectLst>
                <a:ea typeface="ＭＳ Ｐゴシック" charset="0"/>
                <a:cs typeface="ＭＳ Ｐゴシック" charset="0"/>
              </a:rPr>
              <a:t>wish I had stayed in touch with my </a:t>
            </a:r>
            <a:r>
              <a:rPr lang="en-US" sz="3600" b="1" dirty="0" smtClean="0">
                <a:effectLst>
                  <a:glow rad="254000">
                    <a:schemeClr val="tx1"/>
                  </a:glow>
                </a:effectLst>
                <a:ea typeface="ＭＳ Ｐゴシック" charset="0"/>
                <a:cs typeface="ＭＳ Ｐゴシック" charset="0"/>
              </a:rPr>
              <a:t>friends.</a:t>
            </a:r>
          </a:p>
          <a:p>
            <a:pPr marL="544513" indent="-544513" algn="l">
              <a:buFont typeface="+mj-lt"/>
              <a:buAutoNum type="arabicPeriod"/>
              <a:defRPr/>
            </a:pPr>
            <a:r>
              <a:rPr lang="en-US" sz="3600" b="1" dirty="0" smtClean="0">
                <a:effectLst>
                  <a:glow rad="254000">
                    <a:schemeClr val="tx1"/>
                  </a:glow>
                </a:effectLst>
                <a:ea typeface="ＭＳ Ｐゴシック" charset="0"/>
                <a:cs typeface="ＭＳ Ｐゴシック" charset="0"/>
              </a:rPr>
              <a:t>I </a:t>
            </a:r>
            <a:r>
              <a:rPr lang="en-US" sz="3600" b="1" dirty="0">
                <a:effectLst>
                  <a:glow rad="254000">
                    <a:schemeClr val="tx1"/>
                  </a:glow>
                </a:effectLst>
                <a:ea typeface="ＭＳ Ｐゴシック" charset="0"/>
                <a:cs typeface="ＭＳ Ｐゴシック" charset="0"/>
              </a:rPr>
              <a:t>wish that I had let myself be </a:t>
            </a:r>
            <a:r>
              <a:rPr lang="en-US" sz="3600" b="1" dirty="0" smtClean="0">
                <a:effectLst>
                  <a:glow rad="254000">
                    <a:schemeClr val="tx1"/>
                  </a:glow>
                </a:effectLst>
                <a:ea typeface="ＭＳ Ｐゴシック" charset="0"/>
                <a:cs typeface="ＭＳ Ｐゴシック" charset="0"/>
              </a:rPr>
              <a:t>happier.</a:t>
            </a:r>
            <a:endParaRPr lang="en-US" sz="3600" b="1" dirty="0">
              <a:effectLst>
                <a:glow rad="254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42555638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43857"/>
            <a:ext cx="9160412" cy="611414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60412" cy="87085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 Ecclesiastes Paraphrase</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356428" y="870857"/>
            <a:ext cx="5787571" cy="62048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4513" indent="-544513" algn="l">
              <a:buFont typeface="+mj-lt"/>
              <a:buAutoNum type="arabicPeriod"/>
              <a:defRPr/>
            </a:pPr>
            <a:r>
              <a:rPr lang="en-US" sz="3200" b="1" dirty="0">
                <a:solidFill>
                  <a:schemeClr val="tx1"/>
                </a:solidFill>
                <a:effectLst/>
                <a:latin typeface="Arial" charset="0"/>
                <a:ea typeface="ＭＳ Ｐゴシック" charset="0"/>
                <a:cs typeface="ＭＳ Ｐゴシック" charset="0"/>
              </a:rPr>
              <a:t>I wish I had sought </a:t>
            </a:r>
            <a:r>
              <a:rPr lang="en-US" sz="3200" b="1" dirty="0" smtClean="0">
                <a:solidFill>
                  <a:schemeClr val="tx1"/>
                </a:solidFill>
                <a:effectLst/>
                <a:latin typeface="Arial" charset="0"/>
                <a:ea typeface="ＭＳ Ｐゴシック" charset="0"/>
                <a:cs typeface="ＭＳ Ｐゴシック" charset="0"/>
              </a:rPr>
              <a:t>God</a:t>
            </a:r>
            <a:r>
              <a:rPr lang="fr-FR" sz="3200" b="1" dirty="0" smtClean="0">
                <a:solidFill>
                  <a:schemeClr val="tx1"/>
                </a:solidFill>
                <a:effectLst/>
                <a:latin typeface="Arial" charset="0"/>
                <a:ea typeface="ＭＳ Ｐゴシック" charset="0"/>
                <a:cs typeface="ＭＳ Ｐゴシック" charset="0"/>
              </a:rPr>
              <a:t>'</a:t>
            </a:r>
            <a:r>
              <a:rPr lang="en-US" sz="3200" b="1" dirty="0" smtClean="0">
                <a:solidFill>
                  <a:schemeClr val="tx1"/>
                </a:solidFill>
                <a:effectLst/>
                <a:latin typeface="Arial" charset="0"/>
                <a:ea typeface="ＭＳ Ｐゴシック" charset="0"/>
                <a:cs typeface="ＭＳ Ｐゴシック" charset="0"/>
              </a:rPr>
              <a:t>s </a:t>
            </a:r>
            <a:r>
              <a:rPr lang="en-US" sz="3200" b="1" dirty="0">
                <a:solidFill>
                  <a:schemeClr val="tx1"/>
                </a:solidFill>
                <a:effectLst/>
                <a:latin typeface="Arial" charset="0"/>
                <a:ea typeface="ＭＳ Ｐゴシック" charset="0"/>
                <a:cs typeface="ＭＳ Ｐゴシック" charset="0"/>
              </a:rPr>
              <a:t>plan for my life.</a:t>
            </a:r>
          </a:p>
          <a:p>
            <a:pPr marL="544513" indent="-544513" algn="l">
              <a:buFont typeface="+mj-lt"/>
              <a:buAutoNum type="arabicPeriod"/>
              <a:defRPr/>
            </a:pPr>
            <a:r>
              <a:rPr lang="en-US" sz="3200" b="1" dirty="0">
                <a:solidFill>
                  <a:schemeClr val="tx1"/>
                </a:solidFill>
                <a:effectLst/>
                <a:latin typeface="Arial" charset="0"/>
                <a:ea typeface="ＭＳ Ｐゴシック" charset="0"/>
                <a:cs typeface="ＭＳ Ｐゴシック" charset="0"/>
              </a:rPr>
              <a:t>I wish I put my energy into eternal priorities.</a:t>
            </a:r>
          </a:p>
          <a:p>
            <a:pPr marL="544513" indent="-544513" algn="l">
              <a:buFont typeface="+mj-lt"/>
              <a:buAutoNum type="arabicPeriod"/>
              <a:defRPr/>
            </a:pPr>
            <a:r>
              <a:rPr lang="en-US" sz="3200" b="1" dirty="0">
                <a:solidFill>
                  <a:schemeClr val="tx1"/>
                </a:solidFill>
                <a:effectLst/>
                <a:latin typeface="Arial" charset="0"/>
                <a:ea typeface="ＭＳ Ｐゴシック" charset="0"/>
                <a:cs typeface="ＭＳ Ｐゴシック" charset="0"/>
              </a:rPr>
              <a:t>I wish I were honest with God about how I felt.</a:t>
            </a:r>
          </a:p>
          <a:p>
            <a:pPr marL="544513" indent="-544513" algn="l">
              <a:buFont typeface="+mj-lt"/>
              <a:buAutoNum type="arabicPeriod"/>
              <a:defRPr/>
            </a:pPr>
            <a:r>
              <a:rPr lang="en-US" sz="3200" b="1" dirty="0">
                <a:solidFill>
                  <a:schemeClr val="tx1"/>
                </a:solidFill>
                <a:effectLst/>
                <a:latin typeface="Arial" charset="0"/>
                <a:ea typeface="ＭＳ Ｐゴシック" charset="0"/>
                <a:cs typeface="ＭＳ Ｐゴシック" charset="0"/>
              </a:rPr>
              <a:t>I wish I cared for people more than things.</a:t>
            </a:r>
          </a:p>
          <a:p>
            <a:pPr marL="544513" indent="-544513" algn="l">
              <a:buFont typeface="+mj-lt"/>
              <a:buAutoNum type="arabicPeriod"/>
              <a:defRPr/>
            </a:pPr>
            <a:r>
              <a:rPr lang="en-US" sz="3200" b="1" dirty="0">
                <a:solidFill>
                  <a:schemeClr val="tx1"/>
                </a:solidFill>
                <a:effectLst/>
                <a:latin typeface="Arial" charset="0"/>
                <a:ea typeface="ＭＳ Ｐゴシック" charset="0"/>
                <a:cs typeface="ＭＳ Ｐゴシック" charset="0"/>
              </a:rPr>
              <a:t>I wish I had found my joy in God.</a:t>
            </a:r>
          </a:p>
        </p:txBody>
      </p:sp>
    </p:spTree>
    <p:extLst>
      <p:ext uri="{BB962C8B-B14F-4D97-AF65-F5344CB8AC3E}">
        <p14:creationId xmlns:p14="http://schemas.microsoft.com/office/powerpoint/2010/main" val="19539828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8093986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80813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5230</TotalTime>
  <Words>3682</Words>
  <Application>Microsoft Macintosh PowerPoint</Application>
  <PresentationFormat>On-screen Show (4:3)</PresentationFormat>
  <Paragraphs>550</Paragraphs>
  <Slides>98</Slides>
  <Notes>97</Notes>
  <HiddenSlides>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98</vt:i4>
      </vt:variant>
    </vt:vector>
  </HeadingPairs>
  <TitlesOfParts>
    <vt:vector size="107" baseType="lpstr">
      <vt:lpstr>49_Blank Presentation</vt:lpstr>
      <vt:lpstr>Default Design</vt:lpstr>
      <vt:lpstr>Orbit</vt:lpstr>
      <vt:lpstr>Beam</vt:lpstr>
      <vt:lpstr>2_Default Design</vt:lpstr>
      <vt:lpstr>66_Office Theme</vt:lpstr>
      <vt:lpstr>Title - Top</vt:lpstr>
      <vt:lpstr>Clip</vt:lpstr>
      <vt:lpstr>Document</vt:lpstr>
      <vt:lpstr>How to Enjoy Your Youth</vt:lpstr>
      <vt:lpstr>Are you a youth?</vt:lpstr>
      <vt:lpstr>What are the stages of life?</vt:lpstr>
      <vt:lpstr>Three Stages for Women</vt:lpstr>
      <vt:lpstr>Three Stages for Men</vt:lpstr>
      <vt:lpstr>Life has three stages</vt:lpstr>
      <vt:lpstr>What can Solomon teach us?</vt:lpstr>
      <vt:lpstr>Solomon's three stages</vt:lpstr>
      <vt:lpstr>It's time for</vt:lpstr>
      <vt:lpstr>What does this book address? </vt:lpstr>
      <vt:lpstr>In my opinion</vt:lpstr>
      <vt:lpstr>. . . . a thousand and one things!</vt:lpstr>
      <vt:lpstr>But with careful reading,  you will find  3 fleeting areas of life:</vt:lpstr>
      <vt:lpstr>Fleeting nature of human achievement</vt:lpstr>
      <vt:lpstr>Fleeting nature of human wisdom</vt:lpstr>
      <vt:lpstr>and</vt:lpstr>
      <vt:lpstr>Fleeting nature of youth</vt:lpstr>
      <vt:lpstr>Ecclesiastes Overview</vt:lpstr>
      <vt:lpstr>Life has three stages</vt:lpstr>
      <vt:lpstr>I. Enjoy life now before judgment and death comes (11:7-10).</vt:lpstr>
      <vt:lpstr>Enjoy your whole life now before death comes (11:7-8).</vt:lpstr>
      <vt:lpstr>"Light is sweet; how pleasant to see a new day dawning"  (11:7 NLT).</vt:lpstr>
      <vt:lpstr>"When people live to be very old, let them rejoice in every day of life. But let them also remember there will be many dark days. Everything still to come is meaningless [or obscure]" (11:8 NLT).</vt:lpstr>
      <vt:lpstr>Enjoy your youth in light of God's judgment (11:9-10).</vt:lpstr>
      <vt:lpstr>"Young people, it's wonderful to be young! Enjoy every minute of it"  (11:9a NLT).</vt:lpstr>
      <vt:lpstr>"Do everything you want to do;  take it all in" (11:9b NLT).</vt:lpstr>
      <vt:lpstr>Logos Hope</vt:lpstr>
      <vt:lpstr>The Crossroads (1981-83)</vt:lpstr>
      <vt:lpstr>Crossroads Ministry</vt:lpstr>
      <vt:lpstr>China, 1981</vt:lpstr>
      <vt:lpstr>Romance, 1982</vt:lpstr>
      <vt:lpstr>"But remember that you must give an account to God for everything you do"  (11:9c NLT).</vt:lpstr>
      <vt:lpstr>Singpu in Myanmar</vt:lpstr>
      <vt:lpstr>Singpu in Myanmar</vt:lpstr>
      <vt:lpstr>Singpu in Myanmar</vt:lpstr>
      <vt:lpstr>"So refuse to worry,  and keep your body healthy"  (11:10a NLT).</vt:lpstr>
      <vt:lpstr>"But remember that youth, with a whole life before you, is meaningless ["fleeting" NAU]" (11:10b NLT).</vt:lpstr>
      <vt:lpstr>Life has three stages</vt:lpstr>
      <vt:lpstr>I. Enjoy life now before judgment and death comes (11:7-10).</vt:lpstr>
      <vt:lpstr>II. Honor God as Creator before you grow old and die (12:1-7).</vt:lpstr>
      <vt:lpstr>"Don't let the excitement of youth cause you to forget your Creator. Honor him in your youth before you grow old and say, 'Life is not pleasant anymore'"  (12:1 NLT).</vt:lpstr>
      <vt:lpstr>One day at the dentist…</vt:lpstr>
      <vt:lpstr>"The command 'Remember your Creator' means to revere God, to keep His laws faithfully, to serve Him responsibly, remembering that because He created people, everyone owes Him his life.”  —Donald Glenn, in The Bible Knowledge Commentary</vt:lpstr>
      <vt:lpstr>Foster Letter 2002</vt:lpstr>
      <vt:lpstr>Already Gone 04802</vt:lpstr>
      <vt:lpstr>High school attended</vt:lpstr>
      <vt:lpstr>If you don't believe, when did you first have doubts?</vt:lpstr>
      <vt:lpstr>Which of these makes you question the Bible the most?</vt:lpstr>
      <vt:lpstr>Which of these makes you question the Bible the most?</vt:lpstr>
      <vt:lpstr>Psalm 11:3 NAS</vt:lpstr>
      <vt:lpstr>HONOR</vt:lpstr>
      <vt:lpstr>HONORING GOD</vt:lpstr>
      <vt:lpstr>As youth, we think we'll always be invincible</vt:lpstr>
      <vt:lpstr>Honor your Creator now before you have the limits of old age (12:1-5e). </vt:lpstr>
      <vt:lpstr>"before the sun and the light, the moon and the stars are darkened, and clouds return after the rain"  (12:2 NAU).</vt:lpstr>
      <vt:lpstr>Elderly Gloom</vt:lpstr>
      <vt:lpstr>Senility</vt:lpstr>
      <vt:lpstr>The elderly slow down physically until they die (12:3-4).</vt:lpstr>
      <vt:lpstr>"in the day that the watchmen of the house tremble"  (12:3a NAU).</vt:lpstr>
      <vt:lpstr>"and mighty men stoop"  (12:3b NAU).</vt:lpstr>
      <vt:lpstr>"the grinding ones stand idle because they are few"  (12:3c NAU).</vt:lpstr>
      <vt:lpstr>Black</vt:lpstr>
      <vt:lpstr>"and those who look through windows grow dim"  (12:3d NAU).</vt:lpstr>
      <vt:lpstr>"and the doors on the street are shut as the sound of the grinding mill is low"  (12:4a NAU).</vt:lpstr>
      <vt:lpstr>Life has three stages</vt:lpstr>
      <vt:lpstr>"and one will arise at the sound of the bird"  (12:4b NAU).</vt:lpstr>
      <vt:lpstr>"and all the daughters of song will sing softly"  (12:4c NAU).</vt:lpstr>
      <vt:lpstr>COURAGE</vt:lpstr>
      <vt:lpstr>The elderly lose courage and ability (12:5a-e).</vt:lpstr>
      <vt:lpstr>"Furthermore, men are afraid of a high place"  (12:5a NAU).</vt:lpstr>
      <vt:lpstr>"and of terrors on the road"  (12:5b NAU).</vt:lpstr>
      <vt:lpstr>Sometimes our worry is that we are living too long!</vt:lpstr>
      <vt:lpstr>We Live Way Longer Than We Expect And that could be bad news post-retirement</vt:lpstr>
      <vt:lpstr>"the almond tree blossoms"  (12:5c NAU).</vt:lpstr>
      <vt:lpstr>"the grasshopper drags himself along"  (12:5d NAU).</vt:lpstr>
      <vt:lpstr>"and the caperberry is ineffective"  (12:5e NAU).</vt:lpstr>
      <vt:lpstr>Old folks tire easily</vt:lpstr>
      <vt:lpstr>Honor your Creator now before death comes (12:5f-7).</vt:lpstr>
      <vt:lpstr>"Remember him before you near the grave, your everlasting home, when the mourners will weep at your funeral" (12:5f NLT).</vt:lpstr>
      <vt:lpstr>Death is permanent  (12:6). </vt:lpstr>
      <vt:lpstr>"Yes, remember your Creator now while you are young, before the silver cord of life snaps" (12:6a NLT).</vt:lpstr>
      <vt:lpstr>"…and the golden bowl is broken" (12:6b NLT).</vt:lpstr>
      <vt:lpstr>"Don't wait until the water jar is smashed at the spring" (12:6c NLT).</vt:lpstr>
      <vt:lpstr>"and the pulley is broken at the well"  (12:6d NLT).</vt:lpstr>
      <vt:lpstr>At death the body and spirit go opposite ways to their origins (12:7).</vt:lpstr>
      <vt:lpstr>Adam came from dust (Gen. 2:7).</vt:lpstr>
      <vt:lpstr>"For then the dust will return to the earth"  (12:7a NLT).</vt:lpstr>
      <vt:lpstr>"and the spirit will return to God who gave it"  (12:7b NLT).</vt:lpstr>
      <vt:lpstr>How to Enjoy Your Youth</vt:lpstr>
      <vt:lpstr>The way to enjoy your youth is to honor God </vt:lpstr>
      <vt:lpstr>Life has three stages</vt:lpstr>
      <vt:lpstr>I. Enjoy life now before judgment and death comes (11:7-10).</vt:lpstr>
      <vt:lpstr>II. Honor God as Creator before you grow old and die (12:1-7).</vt:lpstr>
      <vt:lpstr>We all are terminal.</vt:lpstr>
      <vt:lpstr>A palliative care nurse sums up "The Top Five Regrets People Make on Their Deathbed" </vt:lpstr>
      <vt:lpstr>An Ecclesiastes Paraphrase</vt:lpstr>
      <vt:lpstr>Black</vt:lpstr>
      <vt:lpstr>OT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195</cp:revision>
  <dcterms:created xsi:type="dcterms:W3CDTF">2014-08-02T06:39:19Z</dcterms:created>
  <dcterms:modified xsi:type="dcterms:W3CDTF">2018-08-04T06:27:50Z</dcterms:modified>
</cp:coreProperties>
</file>